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5" r:id="rId4"/>
    <p:sldId id="267" r:id="rId5"/>
    <p:sldId id="269" r:id="rId6"/>
    <p:sldId id="259" r:id="rId7"/>
    <p:sldId id="274" r:id="rId8"/>
    <p:sldId id="275" r:id="rId9"/>
    <p:sldId id="261" r:id="rId10"/>
    <p:sldId id="271" r:id="rId11"/>
    <p:sldId id="272" r:id="rId12"/>
    <p:sldId id="260" r:id="rId13"/>
    <p:sldId id="266" r:id="rId14"/>
    <p:sldId id="270" r:id="rId15"/>
    <p:sldId id="273" r:id="rId16"/>
    <p:sldId id="263" r:id="rId17"/>
    <p:sldId id="262" r:id="rId18"/>
    <p:sldId id="276" r:id="rId19"/>
    <p:sldId id="277" r:id="rId20"/>
    <p:sldId id="278" r:id="rId21"/>
    <p:sldId id="264" r:id="rId22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CC0000"/>
    <a:srgbClr val="0000CC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F18A788-DADD-44DC-865A-DB008B47E60A}"/>
              </a:ext>
            </a:extLst>
          </p:cNvPr>
          <p:cNvSpPr/>
          <p:nvPr/>
        </p:nvSpPr>
        <p:spPr>
          <a:xfrm>
            <a:off x="685800" y="3197225"/>
            <a:ext cx="7772400" cy="17463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3CBC71A1-F719-42D9-A4A6-42DF55FB4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D1A6F7ED-228F-452F-8DEF-0CF91CEE7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700504E9-6395-4A3D-9071-995F3032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27A90-13E3-4260-B570-906D7028D4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6107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739F02F-27D8-45A8-ADC1-695EC5471D5B}"/>
              </a:ext>
            </a:extLst>
          </p:cNvPr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0040F6D8-3B27-45C1-B4EE-8CFC9233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DF352111-8DA5-4708-9B3F-B86855EC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B7A58525-92AD-493E-A2A9-7FC7332C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75D46-AB3E-4533-8123-9752D9DED45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53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FD8001-AF71-480A-932E-F385CE9A5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579C167-D6A8-45C2-A80D-0CE9290E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CD02DF-EBDA-4860-BA52-AB3D1A8D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4165-B8A1-4DE5-92BA-84256EEEBE9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2716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926AD1D-B7FB-4A28-AD63-D82BC7222825}"/>
              </a:ext>
            </a:extLst>
          </p:cNvPr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9894DE93-DDD2-4CFB-90C2-E75CC92A1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025" y="6400800"/>
            <a:ext cx="3200400" cy="2841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A00E12EC-B8BD-4466-87F0-BB3902516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0825" y="6400800"/>
            <a:ext cx="3733800" cy="2841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866D8452-FD21-45B8-8E95-73E2690A7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43BD4-2B1B-4DCB-9D22-62744D28B2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548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D98530E-48A3-4DE6-8171-C34DF5B421CC}"/>
              </a:ext>
            </a:extLst>
          </p:cNvPr>
          <p:cNvSpPr/>
          <p:nvPr/>
        </p:nvSpPr>
        <p:spPr>
          <a:xfrm>
            <a:off x="685800" y="3143250"/>
            <a:ext cx="7772400" cy="17463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39CBE45F-A7E2-4AF7-9E97-F25C28C65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55EEC3C3-FCA9-46A0-A9FA-894012098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6BDD5888-5179-4260-8A19-316A09636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F497-A3B0-4E18-89D8-288105E4120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544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244D033-75EE-4D1F-8994-7B42C56FA7EB}"/>
              </a:ext>
            </a:extLst>
          </p:cNvPr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日期版面配置區 4">
            <a:extLst>
              <a:ext uri="{FF2B5EF4-FFF2-40B4-BE49-F238E27FC236}">
                <a16:creationId xmlns:a16="http://schemas.microsoft.com/office/drawing/2014/main" id="{60214E65-F550-40E8-8323-A07E9F4EB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頁尾版面配置區 5">
            <a:extLst>
              <a:ext uri="{FF2B5EF4-FFF2-40B4-BE49-F238E27FC236}">
                <a16:creationId xmlns:a16="http://schemas.microsoft.com/office/drawing/2014/main" id="{9DDDBD7B-2BC9-4618-8A46-4CB108F0C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6">
            <a:extLst>
              <a:ext uri="{FF2B5EF4-FFF2-40B4-BE49-F238E27FC236}">
                <a16:creationId xmlns:a16="http://schemas.microsoft.com/office/drawing/2014/main" id="{9423B8E6-E8E5-48B0-B297-947555FEA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766DA-38C2-4D3A-8760-9F45802D172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82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A021284-071A-4232-8762-F331AC9B2BC5}"/>
              </a:ext>
            </a:extLst>
          </p:cNvPr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8" name="日期版面配置區 6">
            <a:extLst>
              <a:ext uri="{FF2B5EF4-FFF2-40B4-BE49-F238E27FC236}">
                <a16:creationId xmlns:a16="http://schemas.microsoft.com/office/drawing/2014/main" id="{201F84DE-E23D-45DF-9DC3-CF42FFBDB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頁尾版面配置區 7">
            <a:extLst>
              <a:ext uri="{FF2B5EF4-FFF2-40B4-BE49-F238E27FC236}">
                <a16:creationId xmlns:a16="http://schemas.microsoft.com/office/drawing/2014/main" id="{078ECF89-5235-4033-8BE7-B5403FEE8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8">
            <a:extLst>
              <a:ext uri="{FF2B5EF4-FFF2-40B4-BE49-F238E27FC236}">
                <a16:creationId xmlns:a16="http://schemas.microsoft.com/office/drawing/2014/main" id="{A1AE5DEB-BB5B-4E2C-9C96-3CC10FC1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87CC-9DF7-4A29-912E-71F1E854937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9470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1ADFC59-89DE-4A31-95E7-9056743F3980}"/>
              </a:ext>
            </a:extLst>
          </p:cNvPr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日期版面配置區 2">
            <a:extLst>
              <a:ext uri="{FF2B5EF4-FFF2-40B4-BE49-F238E27FC236}">
                <a16:creationId xmlns:a16="http://schemas.microsoft.com/office/drawing/2014/main" id="{86979C73-E109-4CC2-B585-3F13CC470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3">
            <a:extLst>
              <a:ext uri="{FF2B5EF4-FFF2-40B4-BE49-F238E27FC236}">
                <a16:creationId xmlns:a16="http://schemas.microsoft.com/office/drawing/2014/main" id="{B9733D6B-CE23-493B-9A7D-D78634BEA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4">
            <a:extLst>
              <a:ext uri="{FF2B5EF4-FFF2-40B4-BE49-F238E27FC236}">
                <a16:creationId xmlns:a16="http://schemas.microsoft.com/office/drawing/2014/main" id="{4701DDCC-466B-416E-B5F5-8368A1E5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9FC6D-741D-4766-B34A-47FC37BF28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426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8AF3B71-AB0D-4363-82C3-C9F63952F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6ED9859-5900-458A-B98F-6CCB8EA51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A5238E6-59DE-4F0D-9854-DE24E8D5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AE44D-FE36-495F-9B5C-6C74276AB7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9426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A85A0F-8E8E-4E8F-A2E5-DC55DE17904E}"/>
              </a:ext>
            </a:extLst>
          </p:cNvPr>
          <p:cNvSpPr/>
          <p:nvPr/>
        </p:nvSpPr>
        <p:spPr>
          <a:xfrm>
            <a:off x="2786063" y="1054100"/>
            <a:ext cx="5903912" cy="17463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日期版面配置區 4">
            <a:extLst>
              <a:ext uri="{FF2B5EF4-FFF2-40B4-BE49-F238E27FC236}">
                <a16:creationId xmlns:a16="http://schemas.microsoft.com/office/drawing/2014/main" id="{2CBA6A21-CD88-4A09-9428-8C6F0517A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頁尾版面配置區 5">
            <a:extLst>
              <a:ext uri="{FF2B5EF4-FFF2-40B4-BE49-F238E27FC236}">
                <a16:creationId xmlns:a16="http://schemas.microsoft.com/office/drawing/2014/main" id="{1AC5FE2E-505B-4334-8D93-9EAF00E54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6">
            <a:extLst>
              <a:ext uri="{FF2B5EF4-FFF2-40B4-BE49-F238E27FC236}">
                <a16:creationId xmlns:a16="http://schemas.microsoft.com/office/drawing/2014/main" id="{96B2D55B-B4CC-44C4-A1ED-98CBEA7D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F1AF0-E1B2-4D9B-86A5-02343E426A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303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B1E6D95-A168-45E4-A5DC-AB9671D3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38B5965-5A9C-4AFC-AD1A-76A49DFF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3B60BCB-55DF-4DD7-A07A-E3F4DF82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6ED76-5FAE-431B-B578-ADC1A79FA24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3577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FA212EC-058D-4768-BFAE-D84649C8252F}"/>
              </a:ext>
            </a:extLst>
          </p:cNvPr>
          <p:cNvSpPr/>
          <p:nvPr/>
        </p:nvSpPr>
        <p:spPr>
          <a:xfrm>
            <a:off x="0" y="6678613"/>
            <a:ext cx="9144000" cy="17938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CN" altLang="en-US"/>
          </a:p>
        </p:txBody>
      </p:sp>
      <p:sp>
        <p:nvSpPr>
          <p:cNvPr id="1027" name="標題版面配置區 1">
            <a:extLst>
              <a:ext uri="{FF2B5EF4-FFF2-40B4-BE49-F238E27FC236}">
                <a16:creationId xmlns:a16="http://schemas.microsoft.com/office/drawing/2014/main" id="{B81A5F99-531B-448C-8E49-1C29F27FCF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028" name="文字版面配置區 2">
            <a:extLst>
              <a:ext uri="{FF2B5EF4-FFF2-40B4-BE49-F238E27FC236}">
                <a16:creationId xmlns:a16="http://schemas.microsoft.com/office/drawing/2014/main" id="{6F3527AC-E11B-4A8C-8088-FA7C7F6141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C41C55F-AB10-48FE-B0D7-ADAAA2CC5A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4163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5EBB24-D22A-4FB4-AC94-F68AE9E2E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4163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081DD3-CA42-4D99-98A5-95B9915AB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>
                <a:solidFill>
                  <a:srgbClr val="636363"/>
                </a:solidFill>
              </a:defRPr>
            </a:lvl1pPr>
          </a:lstStyle>
          <a:p>
            <a:pPr>
              <a:defRPr/>
            </a:pPr>
            <a:fld id="{253E4B8F-00D3-469A-9510-49E41FC0AF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52CC452-692C-48F4-8B02-3B9918C11720}"/>
              </a:ext>
            </a:extLst>
          </p:cNvPr>
          <p:cNvSpPr/>
          <p:nvPr/>
        </p:nvSpPr>
        <p:spPr>
          <a:xfrm>
            <a:off x="0" y="0"/>
            <a:ext cx="9144000" cy="10795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goo.gl/oKU7pU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mps.tyc.edu.tw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oo.gl/4DUxik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圖片 1">
            <a:extLst>
              <a:ext uri="{FF2B5EF4-FFF2-40B4-BE49-F238E27FC236}">
                <a16:creationId xmlns:a16="http://schemas.microsoft.com/office/drawing/2014/main" id="{EB9CC7A3-5FF1-4890-8A93-D1F7E1A85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1196975"/>
            <a:ext cx="69405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6555C145-102E-4E91-B16E-7F8B743A36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595313"/>
            <a:ext cx="7772400" cy="7127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親師合作 共創孩子大未來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A85AD33E-A37D-40DF-9F62-A8B31588B89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66875" y="5281613"/>
            <a:ext cx="7707313" cy="844550"/>
          </a:xfrm>
        </p:spPr>
        <p:txBody>
          <a:bodyPr/>
          <a:lstStyle/>
          <a:p>
            <a:pPr algn="l" eaLnBrk="1" hangingPunct="1">
              <a:defRPr/>
            </a:pPr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學生事務處業務報告          學務主任 徐玉軒</a:t>
            </a:r>
          </a:p>
        </p:txBody>
      </p:sp>
      <p:pic>
        <p:nvPicPr>
          <p:cNvPr id="12293" name="Picture 21" descr="line_0036">
            <a:extLst>
              <a:ext uri="{FF2B5EF4-FFF2-40B4-BE49-F238E27FC236}">
                <a16:creationId xmlns:a16="http://schemas.microsoft.com/office/drawing/2014/main" id="{35B20934-B44C-4421-A73A-E9A981C36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349500"/>
            <a:ext cx="5761038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4" name="Group 25">
            <a:extLst>
              <a:ext uri="{FF2B5EF4-FFF2-40B4-BE49-F238E27FC236}">
                <a16:creationId xmlns:a16="http://schemas.microsoft.com/office/drawing/2014/main" id="{A0CE4A59-2FDC-482A-8B43-F5ED6C607E6F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6173788"/>
            <a:ext cx="8280400" cy="684212"/>
            <a:chOff x="204" y="3889"/>
            <a:chExt cx="5216" cy="431"/>
          </a:xfrm>
        </p:grpSpPr>
        <p:pic>
          <p:nvPicPr>
            <p:cNvPr id="12295" name="Picture 26" descr="37">
              <a:extLst>
                <a:ext uri="{FF2B5EF4-FFF2-40B4-BE49-F238E27FC236}">
                  <a16:creationId xmlns:a16="http://schemas.microsoft.com/office/drawing/2014/main" id="{6E4F2171-3FC6-4DBC-9727-3DCA8D7E91B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889"/>
              <a:ext cx="862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27" descr="37">
              <a:extLst>
                <a:ext uri="{FF2B5EF4-FFF2-40B4-BE49-F238E27FC236}">
                  <a16:creationId xmlns:a16="http://schemas.microsoft.com/office/drawing/2014/main" id="{22CB93E6-A2B6-4432-BC56-F4F78F24DC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889"/>
              <a:ext cx="862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28" descr="37">
              <a:extLst>
                <a:ext uri="{FF2B5EF4-FFF2-40B4-BE49-F238E27FC236}">
                  <a16:creationId xmlns:a16="http://schemas.microsoft.com/office/drawing/2014/main" id="{D89D2516-8321-4C71-BDC5-A2464F173A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3889"/>
              <a:ext cx="862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29" descr="37">
              <a:extLst>
                <a:ext uri="{FF2B5EF4-FFF2-40B4-BE49-F238E27FC236}">
                  <a16:creationId xmlns:a16="http://schemas.microsoft.com/office/drawing/2014/main" id="{3E234F73-1EA8-488E-BE6A-CF04BC9E4D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3889"/>
              <a:ext cx="862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30" descr="37">
              <a:extLst>
                <a:ext uri="{FF2B5EF4-FFF2-40B4-BE49-F238E27FC236}">
                  <a16:creationId xmlns:a16="http://schemas.microsoft.com/office/drawing/2014/main" id="{781F626A-ADC3-4CD5-95DF-A30F06FDC11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3889"/>
              <a:ext cx="862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31" descr="37">
              <a:extLst>
                <a:ext uri="{FF2B5EF4-FFF2-40B4-BE49-F238E27FC236}">
                  <a16:creationId xmlns:a16="http://schemas.microsoft.com/office/drawing/2014/main" id="{8B026AA0-8E57-4AF2-B914-B8FE4F0BEC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3889"/>
              <a:ext cx="862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圖片 1">
            <a:extLst>
              <a:ext uri="{FF2B5EF4-FFF2-40B4-BE49-F238E27FC236}">
                <a16:creationId xmlns:a16="http://schemas.microsoft.com/office/drawing/2014/main" id="{12525141-AFC1-40FC-A1DE-65C7788BC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87915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圖片 1">
            <a:hlinkClick r:id="rId2"/>
            <a:extLst>
              <a:ext uri="{FF2B5EF4-FFF2-40B4-BE49-F238E27FC236}">
                <a16:creationId xmlns:a16="http://schemas.microsoft.com/office/drawing/2014/main" id="{70D839A0-33F7-4E99-A3D1-E272609AC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9375"/>
            <a:ext cx="7921625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動作按鈕: 影片 2">
            <a:hlinkClick r:id="rId2" highlightClick="1"/>
            <a:extLst>
              <a:ext uri="{FF2B5EF4-FFF2-40B4-BE49-F238E27FC236}">
                <a16:creationId xmlns:a16="http://schemas.microsoft.com/office/drawing/2014/main" id="{F7552BDC-009A-4A17-9ABC-69E0F61E5ECC}"/>
              </a:ext>
            </a:extLst>
          </p:cNvPr>
          <p:cNvSpPr/>
          <p:nvPr/>
        </p:nvSpPr>
        <p:spPr>
          <a:xfrm>
            <a:off x="3708400" y="5732463"/>
            <a:ext cx="1223963" cy="504825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http://blog.ilc.edu.tw/blog/gallery/16867/16867-2252568.jpg">
            <a:extLst>
              <a:ext uri="{FF2B5EF4-FFF2-40B4-BE49-F238E27FC236}">
                <a16:creationId xmlns:a16="http://schemas.microsoft.com/office/drawing/2014/main" id="{B2BB3CDB-D175-413B-9C91-41624DF4C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922838"/>
            <a:ext cx="6264275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>
            <a:extLst>
              <a:ext uri="{FF2B5EF4-FFF2-40B4-BE49-F238E27FC236}">
                <a16:creationId xmlns:a16="http://schemas.microsoft.com/office/drawing/2014/main" id="{C0939802-DBDC-40DB-9BDD-049C8679A82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38163" y="115888"/>
            <a:ext cx="8281987" cy="486886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五、請多運用親師聯絡管道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◎請家長多利用家庭聯絡簿與導師溝通聯絡。</a:t>
            </a: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◎對老師的處置有質疑時，請先聯絡導師求證。</a:t>
            </a: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◎學童有特殊需求請先與導師說明與溝通。</a:t>
            </a: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◎學生請假請於上午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08:00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前，直接與導師聯絡或撥打請假專線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4754929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轉班級分機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711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一年一班、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712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一年二班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學務處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830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分機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◎上學時間請假或外出請填妥請假單，請參閱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學校網站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家長專區或學生專區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學生請假及出缺勤管理要點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文字方塊 1">
            <a:extLst>
              <a:ext uri="{FF2B5EF4-FFF2-40B4-BE49-F238E27FC236}">
                <a16:creationId xmlns:a16="http://schemas.microsoft.com/office/drawing/2014/main" id="{B5FCFB09-6ACA-4F1D-91D6-DF61EF3E9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412875"/>
            <a:ext cx="6985000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不要單獨太早到校或太晚離校，避免單獨留在教室。</a:t>
            </a:r>
            <a:b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配合學校作息，避免單獨至校園偏僻的死角，必須前去時，務必結伴而行；不單獨上廁所，不進出危險場所。</a:t>
            </a:r>
            <a:b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不要到標註在校園危險熱點與偏僻之處。</a:t>
            </a:r>
            <a:b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在校遇陌生人或可疑人物，自稱是師長或親友者，都應隨時注意自身安全，切勿聽信他的要求，繳交金錢或接受他的要求離校。遇行跡可疑者立即反映。</a:t>
            </a:r>
            <a:b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遇陌生人問路，可熱心告知，但不必親自引導前往。</a:t>
            </a:r>
            <a:b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遇特殊狀況應即報告同學或師長，以便作適當處理。如果發現陌生人一直跟隨，快速跑開，大聲喊叫，吸引其他人的注意。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2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579" name="文字方塊 2">
            <a:extLst>
              <a:ext uri="{FF2B5EF4-FFF2-40B4-BE49-F238E27FC236}">
                <a16:creationId xmlns:a16="http://schemas.microsoft.com/office/drawing/2014/main" id="{81AD5B4E-E878-43BA-93D5-D52F799BC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76250"/>
            <a:ext cx="7561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六、在學校碰到陌生人怎麼辦？如何保護自己？</a:t>
            </a:r>
          </a:p>
        </p:txBody>
      </p:sp>
      <p:sp>
        <p:nvSpPr>
          <p:cNvPr id="24580" name="AutoShape 6" descr="data:image/jpeg;base64,/9j/4AAQSkZJRgABAQAAAQABAAD/2wCEAAkGBxQSEhUUERQWFBUUFhkWFxgYGBgWGBgYHhwaGBYVFxcaHCogHB4mGxYaIjEiJSkrMi4uGSAzODMsNyotLiwBCgoKDg0OGxAQGy0mICQtLywtLywsNC0vLCwsLC0sLDcsLDUsLSw0LCwsLCwsLCw2LCwtLDQsLCwsLDUsLDQsNP/AABEIAL8BBwMBIgACEQEDEQH/xAAcAAABBAMBAAAAAAAAAAAAAAAABQYHCAECBAP/xABHEAACAQIDBQYCBgcFBwUBAAABAgMAEQQSIQUGMUFRBxMiYXGBMpEUI0JSobEVYnKCksHRCCQzQ+EWg5OistLwNFNjc/El/8QAGgEBAAMBAQEAAAAAAAAAAAAAAAIDBAEFBv/EAC8RAAICAQMCBAQFBQAAAAAAAAABAhEDEiExBEETMlGRBSJhoXHB0fDxFBUjgbH/2gAMAwEAAhEDEQA/AJxooooAooooAooooAooooAooooAooooAooooAooooAooooAooooAooooAqDe1ftZkSSTCbPbJkJSWcfFmGjJF0A4FuN72txM5VVbtm2EMJtSXKLJOBOo/bJDj+NW+dANaPbuKU5lxM4J1uJXB+YNOTYvaptPDkWxJlUfZmAkB9/i+Rpl2ooC2vZ3vzFtWDOtkmSwlivcqeTL1U8j7U7apZsXbM+Ek73DSNFJYrmW17HiDfQj+lSx2b9sc3fLBtJg6SEKs1grIx0HeZQAV4C9rjib0BPdFYBrNAFFFFAFFFFAFFFFAFFFFAFau4GpIGoGumpNgPmbVtTN7WtoyYfZ5mi+OOaBh0NpFax8ja1APKimcvaVgBhFxLzql1J7okGXMOMYTiTfgeB48KYO1+3dgV+jYQWvcmRz4l6AKosfO5FATfRUG4bt2mLEfQ4zmPhBm7vKBxDOykNcc7L6GnBtXtpwqQuUjl7/uwY1ZQUZjppIpIKqb3PO1hrQEmYbErICUNwGZD+0rFGHsyke1e1MfsZneTZUUkpJeSSdyTzLSuxb3JJp8UAUV5vIACSbAcSeApJTenCE2GIjJ9f51CWSMfM6IucY8sWqK84pQwBUhgdQQbg+hFelTTskFFFFAFFFFAFBrVmpDxe3C11wwDcjK1+7H7IGsnsQPOhCeSMeRSx+0o4QDI1ifhUAs7HoqDU+wqFu32NsRDBiREUETmMksCxVxcXUXAF1638XCu3Fb9/RNqTYfHao+TJiLWKgqCFZRpkzE/Dw531NePattxJYI8Dhys02LePLlIYKuYFWuL6swAHlc11R7sqU8jkvQkJNiYDuVheGLKIkYKY0IKmygqLXPiIB53YdRTC3w7FYpAz4BhE4veMktGTxtc3ZDqOo9Kk3C4ERzBX7kplUxXUmcyLfO7MTbKAVAsNOHSiTZzyTzXDRRnIySRynNI1rPmTL4bWUaHXyqrRXl2NWr1KjbX2VLhZWixCGOReIPTkQeBB5EVxCrBdru4kmJjSVJBfDQzu+Yu2cCzooLMSCQG52BqvpqUXZxotr2X7Y+kbNwuZ80iwqrgnx+HwqzX11C3vzp21S3Z228RA6vDPLGyfCVdhYdLXtby4VZnsw3wkx2FiOJGWYhrNoFmCHKzADg2mq+404dIXXmHzRWBWa6SCiiigCiiigCiiigCmT2v41Y9mujpnM7LEvLK2rh/bITbmbDnT2qMu3zDu2AR1No45bya24qUQ256taw+9flQENYPEiA/V27xiMr2Duo1zBMwIW9xdgL6WFrm603Z9jcUvwiJr5rSE59ebRoGdb3+0BSr2a7PiMjYqV1jSMAB2IVYxoWlBOgbxqq9C7Hioqcth4NYorIwdWYuGAABDag6aH151ywVnPZdtJb5obWJAuTZgPtDTgfOx6gU3ts7FnwxC4iNkuDkOjI3XIykqfS9XFxCXU+lR1v5seOTC4lp2URlS/C2VsqqkmYn4g6rwtdWYG+loPJpkk+5NRtWh17glDs3B93ky/R4/gJK3yjNa+vxX463vel+mr2XYUxbLwiH4hHdhwKsSWKkciCbEdRTqqwgNXfvF5Y1TipzyOPvKi3CHyLFb+V6ZcEMjqRM4YEeJMgAjDKWRkbgGFgSo5HXnT1322a0ipIil+7zrIg+JonXK+X9YaGmbnRrhXZy4AdVDknQK2VCoEbMAAWJNrkC9fOfEtfjPb0p1f8ev8Hm9QryfN7XV7ffft+PqLfZ1K6TSwMxZTFHKONlY2Jt0uGF+pW/M1IFNjc3ZDxd5NMMsk9vD9yNb5F9dSfTKOVOeva6RSWGOvk24YuMEgooorSWhWDWaTN4MS0cDlDZmsinozkID7Fr+1cbojKWmLb7CXtTEHEMUB+oU2a3+awOqn9QG4I+0b8hrgDpyrWKIKoVdAoAHoNK3q+MdJh3bt8kD9uEbDaCsVIVoECtya182vUE2+VadheHR9rw95a6JI6A83CkD5Ak+1TTt/YUGNiMWJTMvEEaMh+8jcj+fO9RTszsox0WJ7yLERwCNyYpAzM9gfCcoHG3EHzqEouzVjyLTTLCY6YplyhSWYJdjYC4JubC/EAW6kVvgcR3iBiLG5BF72KkqbHmLg028JicQsYXEtHigLZssfdOba3XxlSbi4Hh9aVn2nHHECi+AhcmUaHNbLlA6k/jVc3p5LYSUuBA7WQx2bisjlCIWJItqumZDfky3HvVUjU99sk2PmwyrBETFIx75UBeXSxQELcBSb3tf4Rc8qiRdydoFA4wk2Umw8Ov8PxAedqjCMlba5JOcXVMb4q1GAwajDQCACLu0jeKw0Q2B4cSCCQddQxqE93uyvGzSL9Ij+jxXGZmZc5XmFQEm/rbjU+ogUADQAAD0Ggq+MbTsyZ2pUjv2btwMwjmHdSngOKP/APW/M/qmx8udLINNWeBXUq4DKeIP4HyPnXfu1imOeGRizRWysfieNvhLeYIKk88t+dQlFxGLK70y9xcooorhqCiiigCiiigCkvbyFljAVWPeCwYArfK+UkeTWPtSpXLtKIsng1ZSHXlcqQbX5Xtb3oCJt5ez0iDFTh+4EUjSiK31GQIpdwBcqcxkIOtlOW3Ott0tqY3ZH1ONw8r4M6rJGO9WK+pdWS/1Z4kGxHEdKlHDYnvWkR4yq5VsHGrBswa4vwuCLeXmKjLbfZ5jp4voeEx6fo8SfBLmMsIU/wCCGC3dQTorEcF9aAfcu9+EbDNPDL36ZljHdK0hLt8KAAcdedrc7VH2P2s+NxsGHlMcSJMjHCX72dst2z4kpeOMLZSEuTc662tImC3eSDCR4KFUMKxlGMgzXB+IlBYMWJYm5A158KbkGwsJhLph0SKQlXmeMEsEDeJzmJKixJA6gmxsaoy0n9exZC6HjsIfVZvvu7j9lnYr+Fq7cTMERmPBVLH0AvRDGFUKosqgADoBoB8qJ4g6sp4MCp9CLGrkqVEHuxm75Y54sMAXdp8RZEjQ5QCwJZUVdWsqtqSdeNhw69iq2FiiUMSq5EkU5TlLWzMrDUEM1yCSLcLVpO7SGNwsgZY2ikKsiXYMumY+K11c6ai+uulZVfqcqlPE4UZCWAYuBYudWa9ySfOsmSTWRF8EnAdgFZoorYZwooooApubakLzqn2IlDkdZGJCk/shT7sDypcbFIHEZdQ5FwtxmI11A9j8jTXxOPVpDLYqrhU8Q1Dr4lWy3uWSQEAa+EjjpRVaspzp6f8Af7+50UVqjhgCDcHUHrXhj8fFAueaRY16sbX8hzJ8hWgypXsjprl2ltGLDoZJnCKOZ5nooGpPkKYu3e0oAFcIn+8kFh6ql7n963pTAxW0JsXIWJkxDgakAtlHE8BZRpysKujifMtj0sPw2b+bK9K+vPsSDiO0lDMirGyYfOO8c373JfUoqnw8jzNr6A1IMMEMsMZXFL9HPjjYZQ5AOYDO9xYH9W/I1XKF7gHrWSg42F/SrMnRxmlTPW/teOk8br8yVsD2l4UztDIxVA2WOe1kcaeJ14x6314aX8PCnsDfXrVZcXJdvTSp+3GwzxYDDLKTm7sGx4qrEsi+ykD2qnJBR4PG67poYX8rF2iiiqzAFbbDP98kvzgS3mA73/6h861rfd5c88sg+GNRCOha+eS3p4R6g1Xl4R2Pnj+P5Dkoooqs3hRRRQBRSLvbvNDs/DtPOdBoqj4nbkijr58hc1pui2IlhXEYo2knUOIhokKHVI/1msRmY89BYC1ALtFFFAcGK8EqP9lh3TepN4yfK919XFee0tl5znjJjltxBdVfosgQjMPPiOXMHvnhDqVYXDCxHlSfPiJIFJcq8a/bZ1jYD9bNZT63HpzoBDeOQWDiQuGYkEysCDey6yhMoB0ObWwuL6Vph4QkEtrFnLobAAZrmNY1AAFgxsNNbk8TW+0dtgYdJzNeKQgBwENrki+dAw1YWuoPEWrw3a2/gJnjVMXAzD/DhV7a24+OzSNa/IczYnWs01KbrsXRair7j0iWwA6ACt6xWa0lJH/aZs+WGNsbhSoKkd+jxxyKy2CiUZ1JBWyggEC1zxFRGu+eLfGYVsTLdIcRE4RVWOMLmCscqj7pYa3trVlcbhVljeNxdZFZGHUMLEfI1VPeDAGPvI3+KJ2jJ9CVJ97XqDik7omm2qLZCs0h7kbXGLwGHnvcvGA3k6+Fx/EppcqZAKwazRQDP2zO7TMhCM2bKuUkXAGdUfUkML3DeDLe4bWx1w+DmysSQGN2UaXLWLR57eEMsjtfLcGy8OFI/aR2i4LAs0XdJisTYBl0AQcu8ksSDzyjXhw0prbE7Z4O4/vcUgmXS0YDK45G7EZTbjfjx52rPlhPmJbBx4Zy7X7RJUBhgTushyZpADNppYpqqtfjx16VwbO3Xx20D3shyK3+bOSWI/UTj7aCk/ZnaakW0JsY2Bik75wRmY95GoUL4GN1BstyctyTxqa91d4MBtZDJBpILGRNY5V82ynxDz1Fb1ncUtKo743hKsEUn6vd+419k9m+Eis02bEv/wDIbJ7Rrpb1vXZv2Vg2ZiBEoQZAgCgKAGZUOg8iafH6HA4SP6HKfxy3/Gm1v5u1iMTg5YYArM2Qrdst8rqxGosNAedPETe5i/ySyJ5He5AkI8I9Ky7W/P2pb2lupjMMhefDSIiAZmsGUcBxUkcTTexRPwgXZjwGp8gPevT8SLjsz6zxoOFxd0KG5Gx/peNijIugPeSfsKQSPckL+9Vg6jDsn2dNhpJzPhcSjOiBLwS8AWLC+XT7PyqSnXEEEph25/Gypw8gWOvpXm5Msb5PlOty68lLdL03PWtJplQFnYKo4liAPma4YtsRlRYs7WGYIjuQbahgoOU+R1r1bHRsLAF2bQRZfrG8jG2o8ybACoa41szF4kXwz1w0UuINow0UX2pWGViOkKnX94i3S9ObBYVIkVIxlVRYD/XmfOvHY+HeOGNJDdlWx1Jt+rc6mw0ueNq7qp3e7NuHHpVvkKKKK6XBRRRQFc+2rbpn2iIWP1OHYIByJ8LSm3mxC/uCpd3+30TZeDSYJ3ryFUiS9gTa5JIB0A189BzvUCdp8JXaGIvxE8n/ADEOv4EUqb67d+l7K2c17th3eCQeeWMxsfVEPuGoCw+wsRJJh4ZJ1VZHjV3Vb2UsL5Rfpe1d9NzbO9cGDwcWIkzMsojWJEsWkZwCqrcgcNdTypxKdNdPLpQCBvpvOmz8OZWGd2OSJL2zvYnU8lAFyf5kVAe3Ntz4x8+JkLnkvCNfJE4D149SadvbLtMS41Yla4w8dmHISOcxHrlCfOmFVcmWxW1i3iN7sT9GXDq4jRFtdBY6cG6KdATa1zrodaYv/wC3536360+8PuZiZ4EeEIxm4JmIZVNwJJCRlVSNbXuQRYHhWu+O72F2dhEw5ZZsfJIJHcaCKMA3QDkp4a6tqbCwsTV0GhDTe/GBQv0nEWAA/wDUTDQfvV5tvVieeIn164ib/up29l/Zuu0UbEYl3SFXKKiaNIQBmOfkoJtoL3B1FTTsTdHBYQD6PhokI0zZQzn1ka7H51KiOoraNp4oi7LiyOuadh+OlaQ4efEnuoMPNI7HkjH3JtYepIq2NqwBXdJzUNns42A+BwEUEpBkBd3tqAzsWyg87Xtfypz0UV0iFN3tA3i/R+AmxAtnVcsYPORjlX5E39AacVR3257Pjm2cDLiRhxHKrC6s4kezKsZCXbmTextbXrQFZJ5mdmZ2LMxLMxNySdSSTxN6862K2rWgClHYG2pcHOk+HYq8ZuOhHNGHNSNCKTqKAuhu3thMZhYcTHosqBrccp+0p9Dce1Eu0wsxjZcq/fLc8pe+W2i5VbxX4oRamV2BSk7JUHgs0oHpcN+bGnRigszsWUMoIQA8yjG7HyzXFuink1qhOSirZKMdTojffvaGKx0r4dSqQYcCWVn+rjQlcyrK+t8oIAXiWJ000irZO8X0TEpP3STNH4lV75Q32WsDqRxHnY1KvaMuDw9lmnGZyZVw7mURs7El8TP3KF3a+guQAFsOFQhtbECSaRgI1BY2EalI7cBkU6gG19detWw6hyhpXBonlah4aJo2L2+AuFxeFyqeLxPmI88jDUfvexqRNo7yRz4RZMJKpTEXQTXKrHocxbmH5BTY3qo9SB2Nb2tgsakTt/d8UwjdTwDnSOQDkQSAfI+QqDVoxTi5RaTomvZUcnwQlZ1A+yoijXp9YLhr9NTz9XNsnAGO7SEM7WvYWCgcFW+pGp1PHy4UogVmu71RXiwKHcKKKKF4UUUUAUUUUBBnbpu7lnXEKPDiFCseQlQeG/7SAfwGoijlOR42uOYH6w5H8be/WrebzbETG4aSCTQONGHFGGqOPMGxqrm9WwJMPNJHItpYz4hyZfsyL1BAuP6gigFZt6+9g2VFLwweJBJ5GMNHlHqoDD0tU97yb0rg3kz6hMMZgPvP3gjVR6lgKqaW0tyvf8LU9tobxSY5YJJR4oIFw5N/jKsxMh6EgqLdQTzrjdHUrZy47GszNJKc8kjFifvOxube59hWdm5DNCJie6MqCUjQZSwzAHplvrXGkBZsz8tFUcvWsbRkAW1wDcWH+lVlpZfHKpUCzBVAASO404BbLbT5D2qDe1nZYjxkZijjjM6D6pLZs4awaTLpmfOOF+HE137N7V3jwfctCZJ1XIjsfq8vAF9cxIGmlr6ajWuLcaeXaW18KcQQwiZpQqqERAgzjKo4XkCEnUnmaqxY5KTbOzkqpE97qbHGDwcGHH+VGqser2u7e7En3pWoorUUBRRRQBRRRQBTd3u2Y2IOHVO7LxSNOolBaN8qmNkcDkRMddbEA2PCnFSbtiUJ3bjVw1kTS8twc0a352GboMlyQLmgI/3h2diZpLHB4SFMPh2yxMgxEc6kglLoEMQHdjKbcTwpi4bsfkxOD+mQzxEyqJo4kUqmUjM0eZj4WB8IvfhqamzZe1DiJCV7hhGxAsSzdGKt5egzelieXGbi4Zi7RtPhhJcyJBM8Ub3+LNGDlF+ZAB86ivU6/QrnhdzhiWQYGZ8QDbO5geGKIfaMkjMR4db2vw0vXFvfurJs90WR1kEi5lZQ68DYgq4BHrzvVmcS0eGgtmWCKNQqkAWUCwVVXnyGUam9hrTK2NuVPtPH/T9pKUw8ZH0eBhlZ1U3RpEuSi38RU6kmx0404skpv6Fk4KK+o8eynYxwmy8NG4Idl71gdCDIc9iOoBA9q7tv4F44ZpcM4VwruEcZoi9iSSBZhc9Da+tuN18V54qEOjIeDKVPuLVe4qXJWm1wU02/jJ5pmlxTFpH1zHgRwGQjTLpYW00pMq4X6Pw2IitjIoGuxBVwpGdQFb4vtXXl5etNrEdlWBMjyiOIxEDLEFKhbfEQ6Ncn1H9QukOSsVbwyFWDLxUgj1Gopw9omChg2jiIsMoSJGVVUEkA5Fzi5N/ivWm4OwGx2OggUXBcNIfuxqQXJ9tB5kUTtWGqLe4VyUUniVBPyr1rCjpWa6cCiiigCiiigCiiigCmzvvudFtGMBj3cyX7uUC5HVWH2kPT3FjTmooCp+9+6GIwUlpo8hJ0I1jk53je2p8jY+QpF2bimW6hc3Pgbjkf5VcXE4ZJFKSKrq2hVgGB9Qagrtv3fwWASGTCR9ziJpD8Ltl7tR4zkJI4so0o9zqdEbT4qQ/q39v9a5gvOuX9KS/e/l+VYO0GPxa+5qNEtSOylrcrEYhcdAMG5SWR1juAD4GIMgNwdMqknyFNg439UV27t7abDYzD4i+kMquQPu38Y91uPeunGy5dFaQyh1DKbqwDAjmDqD8q3rpEKKKKAKKKKADTP3n2/Fh8XCJL6QyXbiI87KFYj0jYXHC9PCoL342j3k+JkvoGZF9F+rH4gn3qE3tRj6zqXginHltIcW/W9eFwaJKojxEzkBIlKMJFPEubGygDRuNzppeuTdbtEjySvjWWMsAFhhWQ2ILc3c3uMvCw4jlUb7v4HNKZCBaMaf8A2NqxPoth705LeQquK0x0mTqvjOjJUY/czD2nYnDyNL3eHxCXJuytFKFJJCB8xAsDbhUm7jdpGE2n4IyYpwLmKS1z1KEaMPx8qr7v3J9ZGij7JOnMk2H5fjSRiIHwjROjFJUa9xxV1IIt6VbHg29P1DywjKfMuEXMrBqLNm9tOE+ixNMsr4goO8SNLDONGIZiFsSL6E2vTY3h7YsXPdMHGMODwb/FmPPwi2VTboG9asUJM0OSRJG+W0o4ZFCIJZTZnQnKALWD5wMySECwI4gEHQCmrtrf76NBIYMNN30lgobujHmA0YmM626WudLnok7OgKRgOxdz4pGYlmZzqzEnU9PQCubeKEvh3VRdmsFA4lr8va/tXov4fB4/muzyo/EZ+NSqrrf/AKRNLDJIxd7lnZmZjzYm7HzNzU7dgHcIk8axgT+F2l4mRDeygfZynkONwaivbGGEaqgbNkOW44XtdreV/wAqe/YM/wDfnH/wSf8AVFWeeFRg/U93Boy4JT79vf8AQnyiiishSFFFFAFFFFAFFFFAFFFFAFVk7etsd/tMxg3XDRrFblmPjc+viA/dqyuMxKxRvI5sqKXY+QFz+VVS3Owp2ptmPvRcTztNIOIyjNKyny0t70BLPZX2VwQwJiMdEss8gDKji6RKdVBU6F7aknhwHC5kxdjYccIIR6Rp/Su6igEvH7uYSZSsuGhcHrGv52uKrj2v7iDZuIV4Afos9+74t3bD4oixv6i5uRfoatFSPvbu/Hj8LJhpuDjwtzRxqjj0PzFxzoBm9hW9AxWAEDn63CWjtzMX+U3sAV/dHWpKqpm7e1J9h7TPeA3icxToODxnjbrpZ1PpVrMDi0mjSWJgySKHVhwKkXBoD3ooooAooooDBquO3YpGzRBGaQFmkUAkqFvmzdBe+pqx9NHtJxGTCZRoZnVCedhdz+CW96jJdzF1uKMorJJ+S39iJsFh+7QLz4k9WPE/OvaiiqT4+UnJ2xE2tgM+LwzEXAzX9V8S/wDnlSHvwln9Tf5r/pTvxLgNFfm5A/hakzamy1xGLw0TkBZJFDXYJdRmLKGOgYgWF+ZFSi9z1/h+WUs2NPsmvuzfsx3A/SMed8SkSZ2XIvimawBJAOijUa689KlfaO7eB2XgpRAirLIBGZHbNK2YhWsTqBlJNlsPKvHZ+6sOHwUkGEMqWkaYZ5AWD2HhuhsFKDL73qOZ95FtmjQD9ZtT729RxNbel05rbltFnudXKWLZR8y5F18QbXAsObP4FHz1Py96QNpbW4rEczcGkOgUc1Qcvz/OvEJJiTeSeNV6d4pP8Kmw/wDNaVcJgcPELl0YjmzKAPQXtXruTnxweKoxx87sYuNikRcrgkFswY+d/wA6f3YKP7/Jpww76/vR/wBKRN8MdBJGAjh5FItl1Fr6gtwp/wDYVu48SSYuQZRMoSIEalb3Z/QmwHWxPSsPUVFNJn0vRZ9fTNtU7/QlmiiivPOBRRRQBRRRQBRRRQBRRRQDJ7Zce0OyMSU4uEjv0Duqt/ykj3FRH/Z4w2babt/7eHc+5ZF/manzerYq43CTYZ+EqFQejcUb2YA+1V47GdsfQNq91OMvfZsM1/sSZhlHT41y+9AWdooooAooooCFv7Q26oaNMfGLNHaKbzQm0bHzDHL+8Olbf2c9uyyRz4V/FHDleMk6rmJBjHlcXHv1p19uI/8A42J9Yb/8WOo6/s3Y5VxOKiJs0sSMvnkJzAfxg+1AWBooooAooooApgdqzHLhxyzSH3AUD8zT/ppdpWCD4J5ftYa8oH3gBZl9wfmBXJK0ZusxyyYJRjy0RXRSYm3ojxzA9CAD+dbNtlOQY/Ifzqij5D+my3WkxtaS0kH7d/yH864t7JGTJJGcrxnOp5gqwINdGz4Wx+LhhiyhmbS5vlUXLsbdBf8ACpD2z2aQsPrMQ5IWxFlVSSeHAkXNhxvrXb07s9jouiyuWOSXluzHZNtaTacE7YlVSGJlTKl1VzlJkzknRbZdBbib3pp7y4tMRMxjRUgX6uKNAEURg6GwGlz4vcDlUoS7FSPZq4XZyrCJ1GW5PBhnkLtqcxQFb9SKjibdbFq2XuGY2zeAq+nC+huPca16XQ+DBtyaTN/xLxpRSgm13r7DSxOxlJGU8+DC/wCNeEmx2HAKfTSnQ+x8QG1gmGlv8J+Py8q1Oz5hcd1J4Rc+BtB1OnnXo6MT7r3PJ8XPGk0/YZykoysRfIwbKRxsb2IPLSrY4ORWjRktlZVK24WIBFvaoAxW7eIkUDuJTcXUhCx8vJb/AKxAqb908wwcAe+dY1Rr2uGXwspy6XBBGnSvO6tRTSTs9noZSlFtxaFeiiishuCiiigCiiigCiiigCiiigCqzdu2xvou0++juq4lBMCNLSA5XtbncK371WM2ptaHDJnxEqRKObsF+XU+QqtXant2TaWJMgP1ERZYVy2ITS7nmS2W9uQsLcaAsLuRt0Y7AwYjnIgz+TjwuP4gaXair+zxiozgJIkdzIkpaRGIKrmAymOw0UhdQftBqlWgCite8HUfOjOOo+dAI2+mxfpuBxGG0BljIUngHFmQnyzKKqRszaE2CxKyxHJLA+h0IuLhhpoQRcHqDVycfAssbxsA6urKVJIDAixBI1APlVQcTsPxvqqgMwCi7AC5sAx1I8yKAtD2fb3ptTCidEKMrd3Ip4BwATlbmLMD705qr92Xb+LsyE4bEQO0bSF+9jYuQTYaxsRYAAfD8iamjY29ODxSZ8PiInHPxAMPJlNiPcUAs0UmT7fw6cZVPob/AJVwSb3w8Fu3yFAOKk7eHBd/hZ4hxkidB6lSB+NJyb0KeQr2G80X2rDlxHHpc6X8qArJMwyglcw4kcwKwkEZAIAsac3aBssYfFS5B9VLeWP0a5Zf3WuPQrTU2a+hXpr7Hj+NUVR5EoyimvRixuXtlMDjRMUkYr4UVMmpeykNm5ZSbWPG3EXqwmH2CZNcS2YeIBBzViGKyufjtlA0C6aHNxqseHcfSYzyEsf4Mt6t3mFTUU92el083ooTMUfrTyEcYA6Xc6/JY/xrbYUX1fec5fH+7/lr7LbTqT1pNx0l1kAOssrIPIC0RPsEdvaleHaEfAaAaD0olc2/TY0PaKR3Vi1cj7RQc68v0snWrCARrkkaP7MgLp5G/wBYvzYMP2m6VtsdQqst72ka/kW8dv8AmrSbaIsCmpDLcfqkhWPsDf2rzwOICvPfS0gPrdF/pUH5kSXArUUn/pNa2/SS1Mid1Fca7QU8691mBoD1orANFAZooooDDGqz7y9oG0ZJZFmbEQqHYCNA0IVbnKNAGvbqTVma0MQJuQCfSgKgS7UZjm7t2Y82zE+5tc15vNO+ixuP2UYn8quJkHQVm1AVW3Kj2jh5WOGixMYkXK5ETgGxuvEcjf5mn1FgNtTcpx+3ZfzqcKKAhc7rba45if8AeID+Na/7J7ZPNv8AjJ/WpqooCFP9jds/eP8AxxSMeyjaXKwv950b+hqwlFAV3xHZNtRlt9V87X8tCa8cD2NbRV1ZjEuUggoxLaewtVjqKAhmPs5xn23v7n+tKWH3GxC8x+NSpRQEa4vd2aCJpX1CC+VdWPkBSHu/vlLHGFUhwblomyvlLEkhhcODrqKmVlB0OtJeN3bwk3+Lh4n9UF/nXUCHtoLhsXiYjiEliiDEFFLhSpQsUjDWyeNfsngbDhca7wbsbNZSMFFPC/JmlJW3NSrFuPtUi7T7NcHJrCpw7jgyeIejI91I+VIWJ7PcWn+DNE/7ReL8CsgHtalI5pXoRj/sbexSbTiMyaj1s3Gl+XeTEbOw8KpiRMS0oIkTxIQ1wSzXzg5tNRa1qdGG7PsedHlgiW5OjNIdSSeEcZ4nrXQ/ZCvEYyTMdSTGDc8yAGFq6tKfB2CjF3QxN1d82MzNPluECgooBPIliOJNuOlySaeDb3wLrmPypY2d2UYZSTiJZZzwGvdAdfhN/wAaU17NNnf+wx/303/fXJNN2iUmm7SGku+0J08Xyr2G9EB+1Tjfsw2ceETj0ml/m1I+2eyiLKThZHUj7LkMPna/41wicOI3uhVSA2reAE6AFvCCTyGvHlSjit7EMzx+Jb5SM1gRpla45eIH5Go5l3WlGITDzMI8zAAjxhtRcC3A5bkXsLrYkXvXtvLsyCCdzhZpJGjAzd4WYlQPEpLc1sSLacq7SqyVLTzuSIm0VPOvdMSDwNNfYGypJURwdHUMNeRFxTtwWwX5/nXCJtHIa7oZ2FdGH2MRxrvj2aBQHts2QsuvWiveCLKLCsUB/9k=">
            <a:extLst>
              <a:ext uri="{FF2B5EF4-FFF2-40B4-BE49-F238E27FC236}">
                <a16:creationId xmlns:a16="http://schemas.microsoft.com/office/drawing/2014/main" id="{A7A7E1A9-DD27-469D-9FA0-A00D5CBCEF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1">
            <a:extLst>
              <a:ext uri="{FF2B5EF4-FFF2-40B4-BE49-F238E27FC236}">
                <a16:creationId xmlns:a16="http://schemas.microsoft.com/office/drawing/2014/main" id="{67F146D0-E89D-4770-83B2-E74519966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76250"/>
            <a:ext cx="7058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七、地震災害緊急應變與家庭防災卡 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詳如聯絡簿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603" name="圖片 2">
            <a:extLst>
              <a:ext uri="{FF2B5EF4-FFF2-40B4-BE49-F238E27FC236}">
                <a16:creationId xmlns:a16="http://schemas.microsoft.com/office/drawing/2014/main" id="{0D302E14-BA25-4A93-8630-A99ACB484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513"/>
            <a:ext cx="477678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6831789-351E-496F-A350-587DCC1C36C6}"/>
              </a:ext>
            </a:extLst>
          </p:cNvPr>
          <p:cNvGraphicFramePr>
            <a:graphicFrameLocks noGrp="1"/>
          </p:cNvGraphicFramePr>
          <p:nvPr/>
        </p:nvGraphicFramePr>
        <p:xfrm>
          <a:off x="3024188" y="3644900"/>
          <a:ext cx="5842000" cy="2844800"/>
        </p:xfrm>
        <a:graphic>
          <a:graphicData uri="http://schemas.openxmlformats.org/drawingml/2006/table">
            <a:tbl>
              <a:tblPr/>
              <a:tblGrid>
                <a:gridCol w="5842000">
                  <a:extLst>
                    <a:ext uri="{9D8B030D-6E8A-4147-A177-3AD203B41FA5}">
                      <a16:colId xmlns:a16="http://schemas.microsoft.com/office/drawing/2014/main" val="1612402647"/>
                    </a:ext>
                  </a:extLst>
                </a:gridCol>
              </a:tblGrid>
              <a:tr h="284480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 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家庭防災卡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1.</a:t>
                      </a:r>
                      <a:r>
                        <a:rPr lang="zh-TW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緊急集合點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     </a:t>
                      </a:r>
                      <a:r>
                        <a:rPr 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住家外：</a:t>
                      </a: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與家人約定之地點</a:t>
                      </a:r>
                      <a:r>
                        <a:rPr 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 </a:t>
                      </a:r>
                      <a:r>
                        <a:rPr 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社區外：</a:t>
                      </a: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與家人約定之地點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             </a:t>
                      </a:r>
                      <a:r>
                        <a:rPr lang="en-US" sz="1400" u="heavy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_________________</a:t>
                      </a: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          </a:t>
                      </a:r>
                      <a:r>
                        <a:rPr lang="en-US" sz="1400" u="heavy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____________________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2.</a:t>
                      </a:r>
                      <a:r>
                        <a:rPr lang="zh-TW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緊急連絡人（本 地）</a:t>
                      </a: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            </a:t>
                      </a:r>
                      <a:r>
                        <a:rPr 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◎</a:t>
                      </a:r>
                      <a:r>
                        <a:rPr lang="zh-TW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緊急連絡人（外縣市）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     </a:t>
                      </a:r>
                      <a:r>
                        <a:rPr lang="zh-TW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稱謂：</a:t>
                      </a:r>
                      <a:r>
                        <a:rPr lang="zh-TW" sz="1400" u="heavy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sz="1400" u="heavy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                  </a:t>
                      </a: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   </a:t>
                      </a:r>
                      <a:r>
                        <a:rPr lang="zh-TW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稱謂：</a:t>
                      </a:r>
                      <a:r>
                        <a:rPr lang="zh-TW" sz="1400" b="1" u="heavy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sz="1400" b="1" u="heavy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               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     </a:t>
                      </a:r>
                      <a:r>
                        <a:rPr lang="zh-TW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手機號碼：</a:t>
                      </a:r>
                      <a:r>
                        <a:rPr lang="zh-TW" sz="1400" u="heavy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sz="1400" u="heavy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              </a:t>
                      </a: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   </a:t>
                      </a:r>
                      <a:r>
                        <a:rPr lang="zh-TW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手機號碼：</a:t>
                      </a:r>
                      <a:r>
                        <a:rPr lang="en-US" sz="1400" b="1" u="heavy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              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     </a:t>
                      </a:r>
                      <a:r>
                        <a:rPr lang="zh-TW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電話（日）：</a:t>
                      </a:r>
                      <a:r>
                        <a:rPr lang="en-US" sz="1400" b="1" u="heavy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         </a:t>
                      </a:r>
                      <a:r>
                        <a:rPr lang="en-US" sz="1400" u="heavy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    </a:t>
                      </a: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   </a:t>
                      </a:r>
                      <a:r>
                        <a:rPr lang="zh-TW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電話（日）：</a:t>
                      </a:r>
                      <a:r>
                        <a:rPr lang="en-US" sz="1400" b="1" u="heavy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             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     </a:t>
                      </a:r>
                      <a:r>
                        <a:rPr lang="zh-TW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電話（夜）：</a:t>
                      </a:r>
                      <a:r>
                        <a:rPr lang="zh-TW" sz="1400" b="1" u="heavy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sz="1400" b="1" u="heavy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             </a:t>
                      </a: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   </a:t>
                      </a:r>
                      <a:r>
                        <a:rPr lang="zh-TW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電話（夜）：</a:t>
                      </a:r>
                      <a:r>
                        <a:rPr lang="en-US" sz="1400" b="1" u="heavy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             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3.</a:t>
                      </a:r>
                      <a:r>
                        <a:rPr lang="zh-TW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災民收容所（緊急安置所）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     </a:t>
                      </a:r>
                      <a:r>
                        <a:rPr lang="zh-TW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地點：</a:t>
                      </a:r>
                      <a:r>
                        <a:rPr lang="en-US" sz="1400" b="1" u="heavy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zh-TW" sz="1400" b="1" u="heavy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楊明公園</a:t>
                      </a:r>
                      <a:r>
                        <a:rPr lang="en-US" sz="1400" b="1" u="heavy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 </a:t>
                      </a:r>
                      <a:r>
                        <a:rPr lang="zh-TW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電話：鍾能錦里長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03-4788533   0911-238699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78" marR="1777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833770"/>
                  </a:ext>
                </a:extLst>
              </a:tr>
            </a:tbl>
          </a:graphicData>
        </a:graphic>
      </p:graphicFrame>
      <p:pic>
        <p:nvPicPr>
          <p:cNvPr id="2" name="圖片 1">
            <a:extLst>
              <a:ext uri="{FF2B5EF4-FFF2-40B4-BE49-F238E27FC236}">
                <a16:creationId xmlns:a16="http://schemas.microsoft.com/office/drawing/2014/main" id="{AB914CC9-49CF-40C2-9784-655BBDEE4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938213"/>
            <a:ext cx="2256214" cy="22562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圖片 1">
            <a:extLst>
              <a:ext uri="{FF2B5EF4-FFF2-40B4-BE49-F238E27FC236}">
                <a16:creationId xmlns:a16="http://schemas.microsoft.com/office/drawing/2014/main" id="{C1469203-58AA-4B7A-8EE2-228F6EE24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15266" r="8192" b="12560"/>
          <a:stretch>
            <a:fillRect/>
          </a:stretch>
        </p:blipFill>
        <p:spPr bwMode="auto">
          <a:xfrm>
            <a:off x="468313" y="1268413"/>
            <a:ext cx="83327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矩形 1">
            <a:extLst>
              <a:ext uri="{FF2B5EF4-FFF2-40B4-BE49-F238E27FC236}">
                <a16:creationId xmlns:a16="http://schemas.microsoft.com/office/drawing/2014/main" id="{33A74AE4-C003-4A6F-92FA-F7604164A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76250"/>
            <a:ext cx="770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急難時可善用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1991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報平安留言服務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網路、市話、手機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70158AF-8572-4D05-8E00-EC9E54E359E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62013" y="0"/>
            <a:ext cx="8281987" cy="59372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八、請指導孩子上學勿帶下列物品：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◎大量金錢 ◎昂貴的物品 ◎危險器具 ◎違規物品</a:t>
            </a:r>
          </a:p>
        </p:txBody>
      </p:sp>
      <p:pic>
        <p:nvPicPr>
          <p:cNvPr id="19469" name="Picture 13" descr="D:\102相片\102教師節活動照片\DSC03623.JPG">
            <a:extLst>
              <a:ext uri="{FF2B5EF4-FFF2-40B4-BE49-F238E27FC236}">
                <a16:creationId xmlns:a16="http://schemas.microsoft.com/office/drawing/2014/main" id="{3C0C07B5-8490-416D-8F95-82F9440D2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141663"/>
            <a:ext cx="3292475" cy="2468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70" name="圖片 13" descr="P1010429.JPG">
            <a:extLst>
              <a:ext uri="{FF2B5EF4-FFF2-40B4-BE49-F238E27FC236}">
                <a16:creationId xmlns:a16="http://schemas.microsoft.com/office/drawing/2014/main" id="{21373DAE-5737-4EDC-AC5E-A06F25125E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420938"/>
            <a:ext cx="3384550" cy="2376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AA17CE4-5A96-4884-8BB8-0BFD8D9F5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788774"/>
            <a:ext cx="2689225" cy="20086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2" name="圖片 16" descr="PC150637.jpg">
            <a:extLst>
              <a:ext uri="{FF2B5EF4-FFF2-40B4-BE49-F238E27FC236}">
                <a16:creationId xmlns:a16="http://schemas.microsoft.com/office/drawing/2014/main" id="{2D6EC70A-20D6-49A9-AD4C-6FB424E877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955" y="4231183"/>
            <a:ext cx="2676525" cy="2006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76" name="Rectangle 2">
            <a:extLst>
              <a:ext uri="{FF2B5EF4-FFF2-40B4-BE49-F238E27FC236}">
                <a16:creationId xmlns:a16="http://schemas.microsoft.com/office/drawing/2014/main" id="{7E90B542-501F-42A1-9501-48C74F6DFBB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62013" y="0"/>
            <a:ext cx="8281987" cy="27813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九、請鼓勵孩子踴躍參加社團活動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◎本校利用課後設有多種收費性社團，開學後會發調查表，請依興趣鼓勵踴躍參加。</a:t>
            </a:r>
          </a:p>
        </p:txBody>
      </p:sp>
      <p:pic>
        <p:nvPicPr>
          <p:cNvPr id="20494" name="圖片 12" descr="PB190633.JPG">
            <a:extLst>
              <a:ext uri="{FF2B5EF4-FFF2-40B4-BE49-F238E27FC236}">
                <a16:creationId xmlns:a16="http://schemas.microsoft.com/office/drawing/2014/main" id="{CC8B5857-0EE1-4647-816E-816ABCB42B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781300"/>
            <a:ext cx="2689225" cy="2016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95" name="圖片 13" descr="PB150382.jpg">
            <a:extLst>
              <a:ext uri="{FF2B5EF4-FFF2-40B4-BE49-F238E27FC236}">
                <a16:creationId xmlns:a16="http://schemas.microsoft.com/office/drawing/2014/main" id="{87EF64CC-EBF3-44F8-8911-4D1298C1F3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4293096"/>
            <a:ext cx="2592388" cy="1944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216177E-567B-47FA-874F-08D83DF95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33375"/>
            <a:ext cx="8281987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endParaRPr kumimoji="0"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kumimoji="0"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十、性別平等教育與霸凌防治教育宣導</a:t>
            </a:r>
            <a:endParaRPr kumimoji="0"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kumimoji="0"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kumimoji="0"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◎本校依規辦理性別平等教育與霸凌防治教育宣導與偶發事件處理。</a:t>
            </a:r>
            <a:endParaRPr kumimoji="0"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kumimoji="0"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學生到校與同儕相處，學習生涯中必然會發生許多因認知不足或一時想法偏差，而影響到同學，學生不當行為的發生也是機會教育的時機，學校本於教育之立場，於性別平等教育與霸凌防治教育進行宣導與教育輔導，懇請家長協助共同提醒與督導學生培養尊重謙睦的良善品德。</a:t>
            </a:r>
            <a:endParaRPr kumimoji="0"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kumimoji="0"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◎本校利用班級課程內、學生集合時機，定期與不定期進行宣導，培養學生正確認知觀念，營造友善校園氛圍。</a:t>
            </a:r>
            <a:endParaRPr kumimoji="0"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kumimoji="0"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kumimoji="0"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kumimoji="0"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9699" name="圖片 4">
            <a:extLst>
              <a:ext uri="{FF2B5EF4-FFF2-40B4-BE49-F238E27FC236}">
                <a16:creationId xmlns:a16="http://schemas.microsoft.com/office/drawing/2014/main" id="{61E8B95F-6D47-4E4B-ADE5-38414A8F3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5383213"/>
            <a:ext cx="14208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BDDE36C0-B050-4137-A671-99D73CBA7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33375"/>
            <a:ext cx="8281987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endParaRPr kumimoji="0"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kumimoji="0"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十一、</a:t>
            </a:r>
            <a:r>
              <a:rPr kumimoji="0"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行動載具使用規範</a:t>
            </a:r>
            <a:endParaRPr kumimoji="0" lang="en-US" altLang="zh-TW" sz="24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kumimoji="0"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kumimoji="0"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◎為使學生正常學習，本校依據教育部規定高級中等以下學校校園行動載具使用原則，於校務會議通過楊明學生使用行動載具管理辦法，詳請參閱本校校網公告。</a:t>
            </a:r>
            <a:endParaRPr kumimoji="0"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kumimoji="0"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◎本校規範</a:t>
            </a:r>
            <a:r>
              <a:rPr kumimoji="0" lang="zh-TW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所稱行動載具，泛指手機、可攜式電腦、平板電腦、穿戴式裝置等具無線通訊功能之終端裝置</a:t>
            </a:r>
            <a:r>
              <a:rPr kumimoji="0"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，學生於上課期間攜帶行動載具，應向學校提出使用申請，並遵守規範使用。</a:t>
            </a:r>
            <a:endParaRPr kumimoji="0"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kumimoji="0"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◎依管理辦法，學生</a:t>
            </a:r>
            <a:r>
              <a:rPr kumimoji="0" lang="zh-TW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除</a:t>
            </a:r>
            <a:r>
              <a:rPr kumimoji="0" lang="zh-TW" altLang="zh-TW" sz="24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教師引導學習</a:t>
            </a:r>
            <a:r>
              <a:rPr kumimoji="0" lang="zh-TW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kumimoji="0" lang="zh-TW" altLang="zh-TW" sz="24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緊急必要聯繫時</a:t>
            </a:r>
            <a:r>
              <a:rPr kumimoji="0" lang="zh-TW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使用外，</a:t>
            </a:r>
            <a:r>
              <a:rPr kumimoji="0" lang="zh-TW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其餘時間</a:t>
            </a:r>
            <a:r>
              <a:rPr kumimoji="0" lang="zh-TW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應以</a:t>
            </a:r>
            <a:r>
              <a:rPr kumimoji="0" lang="zh-TW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關機為原則</a:t>
            </a:r>
            <a:r>
              <a:rPr kumimoji="0"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若家長於上課時間需掌握學生動向或緊急連繫學生，可聯繫導師或撥打本校電話</a:t>
            </a:r>
            <a:r>
              <a:rPr kumimoji="0"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03-4754929#830</a:t>
            </a:r>
            <a:r>
              <a:rPr kumimoji="0"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24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kumimoji="0"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kumimoji="0"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302B32E-2DFD-47B0-B3A0-70B9DEC977E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0825" y="331788"/>
            <a:ext cx="8567738" cy="58340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一、上學、放學</a:t>
            </a:r>
          </a:p>
          <a:p>
            <a:pPr eaLnBrk="1" hangingPunct="1">
              <a:buFontTx/>
              <a:buNone/>
            </a:pP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◎上學到校時間：於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7:50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以前到校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，為了安全起見，勿太早到校，建議學生於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7:30~7:50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之間到。為培養學生守秩序之習慣，請準時上學，沒有特殊原因請不要遲到。若需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請假請於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08:00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前與導師聯繫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>
              <a:buFontTx/>
              <a:buNone/>
            </a:pP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◎低年級放學時間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 星期一、二、三、五：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12:45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 星期四：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15:30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>
              <a:buFontTx/>
              <a:buNone/>
            </a:pP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家長接送區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規劃於校門口兩側、東側門、新農街、楊明公園，請先和孩子約好地點。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東側門開放時間：上午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07:20~07:50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，放學：週三、五 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12:45~13:00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、週一、二、四 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15:30~15:50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28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3F4D6E3E-C2F3-4E67-829C-C5EDF4BFC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33375"/>
            <a:ext cx="8281987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endParaRPr kumimoji="0"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kumimoji="0"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十二、水域安全宣導</a:t>
            </a:r>
            <a:endParaRPr kumimoji="0"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kumimoji="0"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kumimoji="0"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◎本校於適當時機常時進行水域安全宣導，以保障學生安全。</a:t>
            </a:r>
            <a:endParaRPr kumimoji="0"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kumimoji="0"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◎本校於游泳課程中加強水中自救能力培養、水域安全宣導等。</a:t>
            </a:r>
            <a:endParaRPr kumimoji="0"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kumimoji="0"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◎敬請家長協助提醒學生勿擅自至危險水域戲水，</a:t>
            </a:r>
            <a:endParaRPr kumimoji="0"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kumimoji="0"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1747" name="圖片 4">
            <a:extLst>
              <a:ext uri="{FF2B5EF4-FFF2-40B4-BE49-F238E27FC236}">
                <a16:creationId xmlns:a16="http://schemas.microsoft.com/office/drawing/2014/main" id="{5E59EE35-C93F-4A93-8E46-1F765DDB8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3644900"/>
            <a:ext cx="3957638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圖片 6">
            <a:extLst>
              <a:ext uri="{FF2B5EF4-FFF2-40B4-BE49-F238E27FC236}">
                <a16:creationId xmlns:a16="http://schemas.microsoft.com/office/drawing/2014/main" id="{0EFE6A0B-3770-4D65-9416-262697D5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4081463"/>
            <a:ext cx="3814762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文字方塊 7">
            <a:extLst>
              <a:ext uri="{FF2B5EF4-FFF2-40B4-BE49-F238E27FC236}">
                <a16:creationId xmlns:a16="http://schemas.microsoft.com/office/drawing/2014/main" id="{CB2976E8-E7FB-4A7F-BF4E-778D0DB29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6199188"/>
            <a:ext cx="33131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latin typeface="Arial" panose="020B0604020202020204" pitchFamily="34" charset="0"/>
              </a:rPr>
              <a:t>圖片來源：環境資訊中心</a:t>
            </a:r>
          </a:p>
        </p:txBody>
      </p:sp>
      <p:sp>
        <p:nvSpPr>
          <p:cNvPr id="31750" name="文字方塊 8">
            <a:extLst>
              <a:ext uri="{FF2B5EF4-FFF2-40B4-BE49-F238E27FC236}">
                <a16:creationId xmlns:a16="http://schemas.microsoft.com/office/drawing/2014/main" id="{56151086-E24D-4A26-BE43-9CAD9CBBF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6199188"/>
            <a:ext cx="33115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latin typeface="Arial" panose="020B0604020202020204" pitchFamily="34" charset="0"/>
              </a:rPr>
              <a:t>圖片來源：學生水域運動安全網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圖片 1">
            <a:extLst>
              <a:ext uri="{FF2B5EF4-FFF2-40B4-BE49-F238E27FC236}">
                <a16:creationId xmlns:a16="http://schemas.microsoft.com/office/drawing/2014/main" id="{FCD0E1A5-7D8D-4B45-90F6-52FCEAB65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492375"/>
            <a:ext cx="6861175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>
            <a:extLst>
              <a:ext uri="{FF2B5EF4-FFF2-40B4-BE49-F238E27FC236}">
                <a16:creationId xmlns:a16="http://schemas.microsoft.com/office/drawing/2014/main" id="{4A74EEBF-BA3C-45FC-B41C-EBAC647D9DD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62013" y="0"/>
            <a:ext cx="8281987" cy="59372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十、學生事務處聯絡電話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03-4754929</a:t>
            </a:r>
          </a:p>
          <a:p>
            <a:pPr eaLnBrk="1" hangingPunct="1">
              <a:buFontTx/>
              <a:buNone/>
            </a:pP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    #830(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學務主任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  #832(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訓育組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  #833(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生教組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                   </a:t>
            </a:r>
          </a:p>
          <a:p>
            <a:pPr eaLnBrk="1" hangingPunct="1">
              <a:buFontTx/>
              <a:buNone/>
            </a:pP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    #834(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衛生組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    #835(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體育組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  #836(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健康中心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32772" name="文字方塊 13">
            <a:extLst>
              <a:ext uri="{FF2B5EF4-FFF2-40B4-BE49-F238E27FC236}">
                <a16:creationId xmlns:a16="http://schemas.microsoft.com/office/drawing/2014/main" id="{AF0498E3-BDCB-47D3-92D5-5E049B99D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2500313"/>
            <a:ext cx="554513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歡迎您與孩子加入楊明國小家族</a:t>
            </a:r>
            <a:br>
              <a:rPr lang="en-US" altLang="zh-TW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28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敬祝 闔家平安</a:t>
            </a:r>
            <a:r>
              <a:rPr lang="en-US" altLang="zh-TW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28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字方塊 2">
            <a:extLst>
              <a:ext uri="{FF2B5EF4-FFF2-40B4-BE49-F238E27FC236}">
                <a16:creationId xmlns:a16="http://schemas.microsoft.com/office/drawing/2014/main" id="{F53B22B6-A108-48F3-B5FF-30E7D31E3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88913"/>
            <a:ext cx="5327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上下學接送位置與交通示意圖</a:t>
            </a:r>
          </a:p>
        </p:txBody>
      </p:sp>
      <p:pic>
        <p:nvPicPr>
          <p:cNvPr id="14339" name="圖片 3">
            <a:extLst>
              <a:ext uri="{FF2B5EF4-FFF2-40B4-BE49-F238E27FC236}">
                <a16:creationId xmlns:a16="http://schemas.microsoft.com/office/drawing/2014/main" id="{515643A0-9D8C-400C-B1CE-AC5B9AF0D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50875"/>
            <a:ext cx="7921625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文字方塊 1">
            <a:extLst>
              <a:ext uri="{FF2B5EF4-FFF2-40B4-BE49-F238E27FC236}">
                <a16:creationId xmlns:a16="http://schemas.microsoft.com/office/drawing/2014/main" id="{DC21FFCA-9FEF-453D-BEF0-AB874394E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5013325"/>
            <a:ext cx="223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中山北路一段</a:t>
            </a:r>
            <a:r>
              <a:rPr lang="en-US" altLang="zh-TW" sz="1800">
                <a:latin typeface="Arial" panose="020B0604020202020204" pitchFamily="34" charset="0"/>
              </a:rPr>
              <a:t>390</a:t>
            </a:r>
            <a:r>
              <a:rPr lang="zh-TW" altLang="en-US" sz="1800">
                <a:latin typeface="Arial" panose="020B0604020202020204" pitchFamily="34" charset="0"/>
              </a:rPr>
              <a:t>巷</a:t>
            </a:r>
          </a:p>
        </p:txBody>
      </p:sp>
      <p:sp>
        <p:nvSpPr>
          <p:cNvPr id="14341" name="文字方塊 4">
            <a:extLst>
              <a:ext uri="{FF2B5EF4-FFF2-40B4-BE49-F238E27FC236}">
                <a16:creationId xmlns:a16="http://schemas.microsoft.com/office/drawing/2014/main" id="{1E2638CB-E257-415E-B767-45F7300FA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675" y="1484313"/>
            <a:ext cx="2233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中山北路一段</a:t>
            </a:r>
            <a:r>
              <a:rPr lang="en-US" altLang="zh-TW" sz="1800">
                <a:latin typeface="Arial" panose="020B0604020202020204" pitchFamily="34" charset="0"/>
              </a:rPr>
              <a:t>494</a:t>
            </a:r>
            <a:r>
              <a:rPr lang="zh-TW" altLang="en-US" sz="1800">
                <a:latin typeface="Arial" panose="020B0604020202020204" pitchFamily="34" charset="0"/>
              </a:rPr>
              <a:t>巷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CE7887B-B0FA-4F7C-B81E-B817007DD645}"/>
              </a:ext>
            </a:extLst>
          </p:cNvPr>
          <p:cNvSpPr/>
          <p:nvPr/>
        </p:nvSpPr>
        <p:spPr>
          <a:xfrm>
            <a:off x="611188" y="1773238"/>
            <a:ext cx="576262" cy="307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200" dirty="0">
                <a:solidFill>
                  <a:schemeClr val="tx1"/>
                </a:solidFill>
              </a:rPr>
              <a:t>7-11</a:t>
            </a:r>
            <a:endParaRPr lang="zh-TW" alt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03E41A0-18E4-40DC-B6A5-4535908DDB3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0825" y="331788"/>
            <a:ext cx="8567738" cy="58340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一、上學、放學</a:t>
            </a:r>
          </a:p>
          <a:p>
            <a:pPr eaLnBrk="1" hangingPunct="1">
              <a:buFontTx/>
              <a:buNone/>
            </a:pP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◎為了疏解校門前交通擁塞情形，家長可和孩子約在東側門、新農街及楊明公園附近接送，鼓勵孩子運動走一小段路上學。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◎請勿在校門口禁止臨時停車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黃線網內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區域內接送小朋友。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zh-TW" altLang="en-US" sz="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◎道路兩旁劃紅線部分禁止停車，上下學時段請配合勿臨時停車，避免違反交通規則受罰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zh-TW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本校大門口前道路</a:t>
            </a: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中山北路一段</a:t>
            </a: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390</a:t>
            </a:r>
            <a:r>
              <a:rPr lang="zh-TW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巷</a:t>
            </a: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上下學時段</a:t>
            </a:r>
            <a:r>
              <a:rPr lang="en-US" altLang="zh-TW" sz="24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(7~8</a:t>
            </a:r>
            <a:r>
              <a:rPr lang="zh-TW" altLang="zh-TW" sz="24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時、</a:t>
            </a:r>
            <a:r>
              <a:rPr lang="en-US" altLang="zh-TW" sz="24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zh-TW" sz="24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en-US" altLang="zh-TW" sz="24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~13</a:t>
            </a:r>
            <a:r>
              <a:rPr lang="zh-TW" altLang="zh-TW" sz="24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時、</a:t>
            </a:r>
            <a:r>
              <a:rPr lang="en-US" altLang="zh-TW" sz="24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zh-TW" sz="24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en-US" altLang="zh-TW" sz="24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~16</a:t>
            </a:r>
            <a:r>
              <a:rPr lang="zh-TW" altLang="zh-TW" sz="24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en-US" altLang="zh-TW" sz="24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4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為單行道</a:t>
            </a:r>
            <a:r>
              <a:rPr lang="zh-TW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請勿違規逆向行駛</a:t>
            </a:r>
            <a:r>
              <a:rPr lang="zh-TW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，以維護學童上下學之安全。</a:t>
            </a:r>
            <a:endParaRPr lang="en-US" altLang="zh-TW" sz="24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zh-TW" altLang="zh-TW" sz="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◎新農街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494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巷路口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(7-11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便利商店前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因車輛多速度快，步行的學童禁止單獨穿越新農街至東側門，請督導學生步行至新農街與中山北路一段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390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巷路口有導護，避免發生危險。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zh-TW" altLang="en-US" sz="28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0D539F-C060-4FFF-A89E-456D56298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212976"/>
            <a:ext cx="4864255" cy="3138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9D0466CD-3D8A-4DC2-AD93-F9AB2A2BF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20688"/>
            <a:ext cx="4752528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36B02AA-0322-4B4F-BCC1-AD4A9DA1570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39750" y="115888"/>
            <a:ext cx="8281988" cy="59372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二、服裝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星期二、四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學生朝會及班級體育課時以穿著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體育服裝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為原</a:t>
            </a:r>
            <a:b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則，天氣炎熱請叮嚀戴帽子保護頭部。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體育服</a:t>
            </a:r>
            <a:r>
              <a:rPr lang="zh-TW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目前代售地點為</a:t>
            </a:r>
            <a:r>
              <a:rPr lang="zh-TW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新農街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469-6</a:t>
            </a:r>
            <a:r>
              <a:rPr lang="zh-TW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衣統天下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與通訊公司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膜王</a:t>
            </a:r>
            <a:r>
              <a:rPr lang="zh-TW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同店面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，若家長欲購置學生制服與帽子，敬請撥冗前往。</a:t>
            </a:r>
            <a:endParaRPr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◎服裝請注意整齊清潔，勿穿拖鞋到校。</a:t>
            </a:r>
          </a:p>
          <a:p>
            <a:pPr eaLnBrk="1" hangingPunct="1">
              <a:buFontTx/>
              <a:buNone/>
            </a:pPr>
            <a:endParaRPr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411" name="圖片 12" descr="ymps.png">
            <a:extLst>
              <a:ext uri="{FF2B5EF4-FFF2-40B4-BE49-F238E27FC236}">
                <a16:creationId xmlns:a16="http://schemas.microsoft.com/office/drawing/2014/main" id="{68CC6049-DF6C-4262-9E33-3C843047B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210050"/>
            <a:ext cx="172720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466B5EF-D282-488D-9550-FAC1EA0DD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33375"/>
            <a:ext cx="8685213" cy="563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三、防疫宣導</a:t>
            </a:r>
          </a:p>
          <a:p>
            <a:pPr>
              <a:defRPr/>
            </a:pPr>
            <a:r>
              <a:rPr lang="zh-TW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因應新冠肺炎及各項傳染疾病，為了貴子弟的健康，敬請家長密切配合以下事項：</a:t>
            </a:r>
            <a:endParaRPr lang="zh-TW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每日出門上學前先為孩子量體温：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有流鼻水ヽ咳嗽等感冒症狀者，請戴口罩就醫，若身體不適「建議在</a:t>
            </a:r>
            <a:endParaRPr lang="en-US" altLang="zh-TW" sz="2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家休養」。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體溫超過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37.5°C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，請勿到校，在家休養。</a:t>
            </a:r>
          </a:p>
          <a:p>
            <a:pPr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依據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108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日桃教體字第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1080049315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號流感管制措施與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109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16</a:t>
            </a:r>
          </a:p>
          <a:p>
            <a:pPr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日桃教體字第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1090022375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號疫情指揮中心之因應指引，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生病的學生在未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使用退燒藥物下，於發燒緩解後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24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小時始得返校上學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28650" indent="-628650"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若學生有就醫，應及時向導師回報情況，若學生因疫情有居家檢疫或居家隔離亦應向導師或學校回報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經醫師確診為流感或服用克流感，應停課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天至退燒後至少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24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小時方</a:t>
            </a:r>
            <a:endParaRPr lang="en-US" altLang="zh-TW" sz="2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能返校上課。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請在家休息，勿到才藝班等人多之群聚場所。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(3)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居家休息若出現嗜睡、胸痛、呼吸困難、抽搐等危險現象儘速至大</a:t>
            </a:r>
            <a:endParaRPr lang="en-US" altLang="zh-TW" sz="2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醫院就診。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A9071AF-FC10-48A8-9566-8A07732DC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85775"/>
            <a:ext cx="8685213" cy="532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三、防疫宣導</a:t>
            </a:r>
            <a:endParaRPr lang="en-US" altLang="zh-TW" sz="200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zh-TW" sz="200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2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若貴子弟有發燒與呼吸道症狀，且家中有居家檢疫或居家隔離者，家長</a:t>
            </a:r>
            <a:endParaRPr lang="en-US" altLang="zh-TW" sz="20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zh-TW" altLang="zh-TW" sz="2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應主動向學校告知，以利疫情管控。</a:t>
            </a:r>
            <a:endParaRPr lang="en-US" altLang="zh-TW" sz="20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三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準備孩子上學之防疫物資：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為孩子準備乾淨口罩備用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請孩子每天帶手帕或小毛巾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洗手後擦手用、洗手後勿甩手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zh-TW" sz="200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四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推動家庭良好衛生習慣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勿共食、勤洗手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培養孩子習慣使用公筷母匙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飯前一定要洗手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落實勤洗手。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zh-TW" sz="200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均衡膳食、多運動、正常作息、充足睡眠</a:t>
            </a:r>
            <a:endParaRPr lang="en-US" altLang="zh-TW" sz="200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増強抵抗力。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zh-TW" sz="200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六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非必要性，勿到人群眾多處。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000">
              <a:latin typeface="Arial" panose="020B060402020202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B99DF20-D89C-454E-A9EC-7460EEADE22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27088" y="-531813"/>
            <a:ext cx="8066087" cy="4752976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四、健康飲食與運動、衛生習慣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◎請盡量讓小朋友在家裡吃過早餐再上學，最好不要讓孩子到早餐店或便利商店購買早餐。</a:t>
            </a: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◎學校有提供飲水機，盡量不要讓小朋友喝含糖飲料。</a:t>
            </a: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◎提醒孩子收拾檢閱書包內容，注意書包重量不要太重。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◎請撥冗觀看視力保健宣導影片 </a:t>
            </a:r>
            <a:b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://goo.gl/4DUxik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學童近視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不可忽視的威脅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20483" name="Picture 14" descr="http://health.nkfust.edu.tw/VitalityFood/images/logo.png">
            <a:extLst>
              <a:ext uri="{FF2B5EF4-FFF2-40B4-BE49-F238E27FC236}">
                <a16:creationId xmlns:a16="http://schemas.microsoft.com/office/drawing/2014/main" id="{1F49FFF5-F03B-489E-90DD-C17FD05F6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3860800"/>
            <a:ext cx="7239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撲面">
  <a:themeElements>
    <a:clrScheme name="暗香撲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撲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撲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707</TotalTime>
  <Words>1883</Words>
  <Application>Microsoft Office PowerPoint</Application>
  <PresentationFormat>如螢幕大小 (4:3)</PresentationFormat>
  <Paragraphs>140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2" baseType="lpstr">
      <vt:lpstr>Arial</vt:lpstr>
      <vt:lpstr>新細明體</vt:lpstr>
      <vt:lpstr>Franklin Gothic Medium</vt:lpstr>
      <vt:lpstr>微軟正黑體</vt:lpstr>
      <vt:lpstr>Franklin Gothic Book</vt:lpstr>
      <vt:lpstr>Wingdings 2</vt:lpstr>
      <vt:lpstr>Calibri</vt:lpstr>
      <vt:lpstr>黑体</vt:lpstr>
      <vt:lpstr>標楷體</vt:lpstr>
      <vt:lpstr>Times New Roman</vt:lpstr>
      <vt:lpstr>暗香撲面</vt:lpstr>
      <vt:lpstr>親師合作 共創孩子大未來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歡迎大小朋友 加入一年四班大家庭</dc:title>
  <dc:creator>User</dc:creator>
  <cp:lastModifiedBy>User</cp:lastModifiedBy>
  <cp:revision>133</cp:revision>
  <dcterms:created xsi:type="dcterms:W3CDTF">2008-08-15T03:33:58Z</dcterms:created>
  <dcterms:modified xsi:type="dcterms:W3CDTF">2021-08-13T05:42:04Z</dcterms:modified>
</cp:coreProperties>
</file>