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912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36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010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4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38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84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58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71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47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45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57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77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908175" y="2130425"/>
            <a:ext cx="65500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547812" y="333375"/>
            <a:ext cx="6910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685800" y="1700213"/>
            <a:ext cx="3810000" cy="439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4648200" y="1700213"/>
            <a:ext cx="3810000" cy="439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547812" y="333375"/>
            <a:ext cx="6910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685800" y="1700212"/>
            <a:ext cx="7772400" cy="439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85800" y="333375"/>
            <a:ext cx="7772400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 rot="5400000">
            <a:off x="4605338" y="2243137"/>
            <a:ext cx="57626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 rot="5400000">
            <a:off x="642938" y="376237"/>
            <a:ext cx="5762625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547812" y="333375"/>
            <a:ext cx="6910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 rot="5400000">
            <a:off x="2374106" y="11905"/>
            <a:ext cx="4395787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547812" y="333375"/>
            <a:ext cx="6910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07950" y="2203450"/>
            <a:ext cx="1657350" cy="1441450"/>
            <a:chOff x="395287" y="260350"/>
            <a:chExt cx="1655762" cy="1439862"/>
          </a:xfrm>
        </p:grpSpPr>
        <p:sp>
          <p:nvSpPr>
            <p:cNvPr id="7" name="Google Shape;7;p1"/>
            <p:cNvSpPr/>
            <p:nvPr/>
          </p:nvSpPr>
          <p:spPr>
            <a:xfrm>
              <a:off x="395287" y="260350"/>
              <a:ext cx="792162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 rot="10800000">
              <a:off x="1258887" y="260350"/>
              <a:ext cx="792162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;p1"/>
          <p:cNvSpPr/>
          <p:nvPr/>
        </p:nvSpPr>
        <p:spPr>
          <a:xfrm rot="10800000">
            <a:off x="323850" y="3573462"/>
            <a:ext cx="8135937" cy="144462"/>
          </a:xfrm>
          <a:custGeom>
            <a:avLst/>
            <a:gdLst/>
            <a:ahLst/>
            <a:cxnLst/>
            <a:rect l="l" t="t" r="r" b="b"/>
            <a:pathLst>
              <a:path w="1427" h="2594" extrusionOk="0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>
            <a:off x="8431212" y="6165850"/>
            <a:ext cx="317500" cy="576262"/>
          </a:xfrm>
          <a:custGeom>
            <a:avLst/>
            <a:gdLst/>
            <a:ahLst/>
            <a:cxnLst/>
            <a:rect l="l" t="t" r="r" b="b"/>
            <a:pathLst>
              <a:path w="1427" h="2594" extrusionOk="0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292600"/>
            <a:ext cx="2233612" cy="2565400"/>
          </a:xfrm>
          <a:custGeom>
            <a:avLst/>
            <a:gdLst/>
            <a:ahLst/>
            <a:cxnLst/>
            <a:rect l="l" t="t" r="r" b="b"/>
            <a:pathLst>
              <a:path w="1858" h="2134" extrusionOk="0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250825" y="2132012"/>
            <a:ext cx="1657350" cy="1441450"/>
            <a:chOff x="395287" y="260350"/>
            <a:chExt cx="1655762" cy="1439862"/>
          </a:xfrm>
        </p:grpSpPr>
        <p:sp>
          <p:nvSpPr>
            <p:cNvPr id="13" name="Google Shape;13;p1"/>
            <p:cNvSpPr/>
            <p:nvPr/>
          </p:nvSpPr>
          <p:spPr>
            <a:xfrm>
              <a:off x="395287" y="260350"/>
              <a:ext cx="792162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10800000">
              <a:off x="1258887" y="260350"/>
              <a:ext cx="792162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"/>
          <p:cNvSpPr/>
          <p:nvPr/>
        </p:nvSpPr>
        <p:spPr>
          <a:xfrm rot="5400000">
            <a:off x="73025" y="5807075"/>
            <a:ext cx="977900" cy="1123950"/>
          </a:xfrm>
          <a:custGeom>
            <a:avLst/>
            <a:gdLst/>
            <a:ahLst/>
            <a:cxnLst/>
            <a:rect l="l" t="t" r="r" b="b"/>
            <a:pathLst>
              <a:path w="1858" h="2134" extrusionOk="0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 rot="10800000">
            <a:off x="6910387" y="0"/>
            <a:ext cx="2233612" cy="2565400"/>
          </a:xfrm>
          <a:custGeom>
            <a:avLst/>
            <a:gdLst/>
            <a:ahLst/>
            <a:cxnLst/>
            <a:rect l="l" t="t" r="r" b="b"/>
            <a:pathLst>
              <a:path w="1858" h="2134" extrusionOk="0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547812" y="333375"/>
            <a:ext cx="6910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85800" y="1700212"/>
            <a:ext cx="7772400" cy="439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107950" y="404812"/>
            <a:ext cx="1295401" cy="1127125"/>
            <a:chOff x="395287" y="260350"/>
            <a:chExt cx="1655763" cy="1439862"/>
          </a:xfrm>
        </p:grpSpPr>
        <p:sp>
          <p:nvSpPr>
            <p:cNvPr id="30" name="Google Shape;30;p3"/>
            <p:cNvSpPr/>
            <p:nvPr/>
          </p:nvSpPr>
          <p:spPr>
            <a:xfrm>
              <a:off x="395287" y="260350"/>
              <a:ext cx="790575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10800000">
              <a:off x="1260475" y="260350"/>
              <a:ext cx="790575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10800000">
            <a:off x="252412" y="1484312"/>
            <a:ext cx="8135937" cy="144462"/>
          </a:xfrm>
          <a:custGeom>
            <a:avLst/>
            <a:gdLst/>
            <a:ahLst/>
            <a:cxnLst/>
            <a:rect l="l" t="t" r="r" b="b"/>
            <a:pathLst>
              <a:path w="1427" h="2594" extrusionOk="0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8172450" y="6165850"/>
            <a:ext cx="317500" cy="576262"/>
          </a:xfrm>
          <a:custGeom>
            <a:avLst/>
            <a:gdLst/>
            <a:ahLst/>
            <a:cxnLst/>
            <a:rect l="l" t="t" r="r" b="b"/>
            <a:pathLst>
              <a:path w="1427" h="2594" extrusionOk="0">
                <a:moveTo>
                  <a:pt x="593" y="2594"/>
                </a:moveTo>
                <a:cubicBezTo>
                  <a:pt x="522" y="2543"/>
                  <a:pt x="450" y="2479"/>
                  <a:pt x="382" y="2403"/>
                </a:cubicBezTo>
                <a:cubicBezTo>
                  <a:pt x="314" y="2327"/>
                  <a:pt x="241" y="2235"/>
                  <a:pt x="186" y="2139"/>
                </a:cubicBezTo>
                <a:cubicBezTo>
                  <a:pt x="131" y="2043"/>
                  <a:pt x="85" y="1937"/>
                  <a:pt x="54" y="1827"/>
                </a:cubicBezTo>
                <a:cubicBezTo>
                  <a:pt x="23" y="1717"/>
                  <a:pt x="4" y="1600"/>
                  <a:pt x="2" y="1479"/>
                </a:cubicBezTo>
                <a:cubicBezTo>
                  <a:pt x="0" y="1358"/>
                  <a:pt x="15" y="1220"/>
                  <a:pt x="42" y="1103"/>
                </a:cubicBezTo>
                <a:cubicBezTo>
                  <a:pt x="69" y="986"/>
                  <a:pt x="107" y="884"/>
                  <a:pt x="162" y="779"/>
                </a:cubicBezTo>
                <a:cubicBezTo>
                  <a:pt x="217" y="674"/>
                  <a:pt x="297" y="558"/>
                  <a:pt x="374" y="471"/>
                </a:cubicBezTo>
                <a:cubicBezTo>
                  <a:pt x="451" y="384"/>
                  <a:pt x="530" y="318"/>
                  <a:pt x="626" y="255"/>
                </a:cubicBezTo>
                <a:cubicBezTo>
                  <a:pt x="722" y="192"/>
                  <a:pt x="843" y="130"/>
                  <a:pt x="950" y="91"/>
                </a:cubicBezTo>
                <a:cubicBezTo>
                  <a:pt x="1057" y="52"/>
                  <a:pt x="1190" y="33"/>
                  <a:pt x="1266" y="19"/>
                </a:cubicBezTo>
                <a:cubicBezTo>
                  <a:pt x="1342" y="5"/>
                  <a:pt x="1427" y="0"/>
                  <a:pt x="1406" y="7"/>
                </a:cubicBezTo>
                <a:cubicBezTo>
                  <a:pt x="1385" y="14"/>
                  <a:pt x="1229" y="37"/>
                  <a:pt x="1142" y="59"/>
                </a:cubicBezTo>
                <a:cubicBezTo>
                  <a:pt x="1055" y="81"/>
                  <a:pt x="975" y="96"/>
                  <a:pt x="886" y="139"/>
                </a:cubicBezTo>
                <a:cubicBezTo>
                  <a:pt x="797" y="182"/>
                  <a:pt x="696" y="240"/>
                  <a:pt x="606" y="315"/>
                </a:cubicBezTo>
                <a:cubicBezTo>
                  <a:pt x="516" y="390"/>
                  <a:pt x="416" y="493"/>
                  <a:pt x="346" y="587"/>
                </a:cubicBezTo>
                <a:cubicBezTo>
                  <a:pt x="276" y="681"/>
                  <a:pt x="227" y="764"/>
                  <a:pt x="186" y="879"/>
                </a:cubicBezTo>
                <a:cubicBezTo>
                  <a:pt x="145" y="994"/>
                  <a:pt x="109" y="1145"/>
                  <a:pt x="102" y="1275"/>
                </a:cubicBezTo>
                <a:cubicBezTo>
                  <a:pt x="95" y="1405"/>
                  <a:pt x="111" y="1538"/>
                  <a:pt x="142" y="1659"/>
                </a:cubicBezTo>
                <a:cubicBezTo>
                  <a:pt x="173" y="1780"/>
                  <a:pt x="224" y="1899"/>
                  <a:pt x="286" y="2003"/>
                </a:cubicBezTo>
                <a:cubicBezTo>
                  <a:pt x="348" y="2107"/>
                  <a:pt x="428" y="2202"/>
                  <a:pt x="514" y="2283"/>
                </a:cubicBezTo>
                <a:cubicBezTo>
                  <a:pt x="600" y="2364"/>
                  <a:pt x="709" y="2440"/>
                  <a:pt x="802" y="2491"/>
                </a:cubicBezTo>
                <a:cubicBezTo>
                  <a:pt x="895" y="2542"/>
                  <a:pt x="982" y="2567"/>
                  <a:pt x="1074" y="2591"/>
                </a:cubicBezTo>
                <a:cubicBezTo>
                  <a:pt x="962" y="2591"/>
                  <a:pt x="942" y="2591"/>
                  <a:pt x="862" y="2591"/>
                </a:cubicBezTo>
                <a:cubicBezTo>
                  <a:pt x="782" y="2591"/>
                  <a:pt x="649" y="2594"/>
                  <a:pt x="593" y="259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0" y="3470275"/>
            <a:ext cx="2949575" cy="3387725"/>
          </a:xfrm>
          <a:custGeom>
            <a:avLst/>
            <a:gdLst/>
            <a:ahLst/>
            <a:cxnLst/>
            <a:rect l="l" t="t" r="r" b="b"/>
            <a:pathLst>
              <a:path w="1858" h="2134" extrusionOk="0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547812" y="333375"/>
            <a:ext cx="6910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685800" y="1700212"/>
            <a:ext cx="7772400" cy="439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3"/>
          <p:cNvGrpSpPr/>
          <p:nvPr/>
        </p:nvGrpSpPr>
        <p:grpSpPr>
          <a:xfrm>
            <a:off x="250825" y="333375"/>
            <a:ext cx="1295401" cy="1127125"/>
            <a:chOff x="395287" y="260350"/>
            <a:chExt cx="1655763" cy="1439862"/>
          </a:xfrm>
        </p:grpSpPr>
        <p:sp>
          <p:nvSpPr>
            <p:cNvPr id="41" name="Google Shape;41;p3"/>
            <p:cNvSpPr/>
            <p:nvPr/>
          </p:nvSpPr>
          <p:spPr>
            <a:xfrm>
              <a:off x="395287" y="260350"/>
              <a:ext cx="790575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10800000">
              <a:off x="1260475" y="260350"/>
              <a:ext cx="790575" cy="1439862"/>
            </a:xfrm>
            <a:custGeom>
              <a:avLst/>
              <a:gdLst/>
              <a:ahLst/>
              <a:cxnLst/>
              <a:rect l="l" t="t" r="r" b="b"/>
              <a:pathLst>
                <a:path w="1427" h="2594" extrusionOk="0">
                  <a:moveTo>
                    <a:pt x="593" y="2594"/>
                  </a:moveTo>
                  <a:cubicBezTo>
                    <a:pt x="522" y="2543"/>
                    <a:pt x="450" y="2479"/>
                    <a:pt x="382" y="2403"/>
                  </a:cubicBezTo>
                  <a:cubicBezTo>
                    <a:pt x="314" y="2327"/>
                    <a:pt x="241" y="2235"/>
                    <a:pt x="186" y="2139"/>
                  </a:cubicBezTo>
                  <a:cubicBezTo>
                    <a:pt x="131" y="2043"/>
                    <a:pt x="85" y="1937"/>
                    <a:pt x="54" y="1827"/>
                  </a:cubicBezTo>
                  <a:cubicBezTo>
                    <a:pt x="23" y="1717"/>
                    <a:pt x="4" y="1600"/>
                    <a:pt x="2" y="1479"/>
                  </a:cubicBezTo>
                  <a:cubicBezTo>
                    <a:pt x="0" y="1358"/>
                    <a:pt x="15" y="1220"/>
                    <a:pt x="42" y="1103"/>
                  </a:cubicBezTo>
                  <a:cubicBezTo>
                    <a:pt x="69" y="986"/>
                    <a:pt x="107" y="884"/>
                    <a:pt x="162" y="779"/>
                  </a:cubicBezTo>
                  <a:cubicBezTo>
                    <a:pt x="217" y="674"/>
                    <a:pt x="297" y="558"/>
                    <a:pt x="374" y="471"/>
                  </a:cubicBezTo>
                  <a:cubicBezTo>
                    <a:pt x="451" y="384"/>
                    <a:pt x="530" y="318"/>
                    <a:pt x="626" y="255"/>
                  </a:cubicBezTo>
                  <a:cubicBezTo>
                    <a:pt x="722" y="192"/>
                    <a:pt x="843" y="130"/>
                    <a:pt x="950" y="91"/>
                  </a:cubicBezTo>
                  <a:cubicBezTo>
                    <a:pt x="1057" y="52"/>
                    <a:pt x="1190" y="33"/>
                    <a:pt x="1266" y="19"/>
                  </a:cubicBezTo>
                  <a:cubicBezTo>
                    <a:pt x="1342" y="5"/>
                    <a:pt x="1427" y="0"/>
                    <a:pt x="1406" y="7"/>
                  </a:cubicBezTo>
                  <a:cubicBezTo>
                    <a:pt x="1385" y="14"/>
                    <a:pt x="1229" y="37"/>
                    <a:pt x="1142" y="59"/>
                  </a:cubicBezTo>
                  <a:cubicBezTo>
                    <a:pt x="1055" y="81"/>
                    <a:pt x="975" y="96"/>
                    <a:pt x="886" y="139"/>
                  </a:cubicBezTo>
                  <a:cubicBezTo>
                    <a:pt x="797" y="182"/>
                    <a:pt x="696" y="240"/>
                    <a:pt x="606" y="315"/>
                  </a:cubicBezTo>
                  <a:cubicBezTo>
                    <a:pt x="516" y="390"/>
                    <a:pt x="416" y="493"/>
                    <a:pt x="346" y="587"/>
                  </a:cubicBezTo>
                  <a:cubicBezTo>
                    <a:pt x="276" y="681"/>
                    <a:pt x="227" y="764"/>
                    <a:pt x="186" y="879"/>
                  </a:cubicBezTo>
                  <a:cubicBezTo>
                    <a:pt x="145" y="994"/>
                    <a:pt x="109" y="1145"/>
                    <a:pt x="102" y="1275"/>
                  </a:cubicBezTo>
                  <a:cubicBezTo>
                    <a:pt x="95" y="1405"/>
                    <a:pt x="111" y="1538"/>
                    <a:pt x="142" y="1659"/>
                  </a:cubicBezTo>
                  <a:cubicBezTo>
                    <a:pt x="173" y="1780"/>
                    <a:pt x="224" y="1899"/>
                    <a:pt x="286" y="2003"/>
                  </a:cubicBezTo>
                  <a:cubicBezTo>
                    <a:pt x="348" y="2107"/>
                    <a:pt x="428" y="2202"/>
                    <a:pt x="514" y="2283"/>
                  </a:cubicBezTo>
                  <a:cubicBezTo>
                    <a:pt x="600" y="2364"/>
                    <a:pt x="709" y="2440"/>
                    <a:pt x="802" y="2491"/>
                  </a:cubicBezTo>
                  <a:cubicBezTo>
                    <a:pt x="895" y="2542"/>
                    <a:pt x="982" y="2567"/>
                    <a:pt x="1074" y="2591"/>
                  </a:cubicBezTo>
                  <a:cubicBezTo>
                    <a:pt x="962" y="2591"/>
                    <a:pt x="942" y="2591"/>
                    <a:pt x="862" y="2591"/>
                  </a:cubicBezTo>
                  <a:cubicBezTo>
                    <a:pt x="782" y="2591"/>
                    <a:pt x="649" y="2594"/>
                    <a:pt x="593" y="25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6666FF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3"/>
          <p:cNvSpPr/>
          <p:nvPr/>
        </p:nvSpPr>
        <p:spPr>
          <a:xfrm rot="5400000">
            <a:off x="96043" y="5469731"/>
            <a:ext cx="1292225" cy="1484312"/>
          </a:xfrm>
          <a:custGeom>
            <a:avLst/>
            <a:gdLst/>
            <a:ahLst/>
            <a:cxnLst/>
            <a:rect l="l" t="t" r="r" b="b"/>
            <a:pathLst>
              <a:path w="1858" h="2134" extrusionOk="0">
                <a:moveTo>
                  <a:pt x="920" y="2134"/>
                </a:moveTo>
                <a:cubicBezTo>
                  <a:pt x="812" y="2057"/>
                  <a:pt x="704" y="1960"/>
                  <a:pt x="601" y="1845"/>
                </a:cubicBezTo>
                <a:cubicBezTo>
                  <a:pt x="498" y="1730"/>
                  <a:pt x="387" y="1590"/>
                  <a:pt x="304" y="1445"/>
                </a:cubicBezTo>
                <a:cubicBezTo>
                  <a:pt x="221" y="1299"/>
                  <a:pt x="153" y="1142"/>
                  <a:pt x="105" y="972"/>
                </a:cubicBezTo>
                <a:cubicBezTo>
                  <a:pt x="57" y="802"/>
                  <a:pt x="32" y="581"/>
                  <a:pt x="16" y="424"/>
                </a:cubicBezTo>
                <a:cubicBezTo>
                  <a:pt x="0" y="267"/>
                  <a:pt x="1" y="0"/>
                  <a:pt x="10" y="28"/>
                </a:cubicBezTo>
                <a:cubicBezTo>
                  <a:pt x="19" y="56"/>
                  <a:pt x="28" y="411"/>
                  <a:pt x="70" y="592"/>
                </a:cubicBezTo>
                <a:cubicBezTo>
                  <a:pt x="112" y="773"/>
                  <a:pt x="184" y="965"/>
                  <a:pt x="262" y="1114"/>
                </a:cubicBezTo>
                <a:cubicBezTo>
                  <a:pt x="340" y="1263"/>
                  <a:pt x="431" y="1371"/>
                  <a:pt x="538" y="1486"/>
                </a:cubicBezTo>
                <a:cubicBezTo>
                  <a:pt x="645" y="1601"/>
                  <a:pt x="769" y="1714"/>
                  <a:pt x="904" y="1804"/>
                </a:cubicBezTo>
                <a:cubicBezTo>
                  <a:pt x="1039" y="1894"/>
                  <a:pt x="1189" y="1971"/>
                  <a:pt x="1348" y="2026"/>
                </a:cubicBezTo>
                <a:cubicBezTo>
                  <a:pt x="1507" y="2081"/>
                  <a:pt x="1636" y="2104"/>
                  <a:pt x="1858" y="2134"/>
                </a:cubicBezTo>
                <a:cubicBezTo>
                  <a:pt x="1689" y="2134"/>
                  <a:pt x="1483" y="2129"/>
                  <a:pt x="1327" y="2129"/>
                </a:cubicBezTo>
                <a:cubicBezTo>
                  <a:pt x="1171" y="2129"/>
                  <a:pt x="1004" y="2134"/>
                  <a:pt x="920" y="213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6666FF"/>
              </a:gs>
              <a:gs pos="100000">
                <a:srgbClr val="FFFFFF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food.tyc.edu.tw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23850" y="6491287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5651500" y="4508500"/>
            <a:ext cx="18637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altLang="zh-TW" sz="24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0.08.2</a:t>
            </a:r>
            <a:r>
              <a:rPr lang="en-US" altLang="zh-TW" sz="2400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18" name="Google Shape;118;p15"/>
          <p:cNvSpPr txBox="1"/>
          <p:nvPr/>
        </p:nvSpPr>
        <p:spPr>
          <a:xfrm>
            <a:off x="2627312" y="2420937"/>
            <a:ext cx="39084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總務處報告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4067175" y="3860800"/>
            <a:ext cx="3960812" cy="466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報告人：總務主任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羅美惠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3419475" y="333375"/>
            <a:ext cx="35760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午餐注意事項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1042987" y="1560512"/>
            <a:ext cx="7416800" cy="529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110學年第一學期開學日為</a:t>
            </a:r>
            <a:r>
              <a:rPr lang="en-US" sz="2400" dirty="0" err="1">
                <a:solidFill>
                  <a:srgbClr val="003366"/>
                </a:solidFill>
              </a:rPr>
              <a:t>9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月1日</a:t>
            </a: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當日在校用餐，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sym typeface="Arial"/>
              </a:rPr>
              <a:t>本學期用餐</a:t>
            </a:r>
            <a:r>
              <a:rPr lang="en-US" sz="2400" b="1" dirty="0" err="1">
                <a:solidFill>
                  <a:srgbClr val="FF0000"/>
                </a:solidFill>
              </a:rPr>
              <a:t>99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sym typeface="Arial"/>
              </a:rPr>
              <a:t>天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費用為37元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400" dirty="0">
                <a:solidFill>
                  <a:srgbClr val="003366"/>
                </a:solidFill>
              </a:rPr>
              <a:t>99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天=3</a:t>
            </a:r>
            <a:r>
              <a:rPr lang="en-US" sz="2400" dirty="0">
                <a:solidFill>
                  <a:srgbClr val="003366"/>
                </a:solidFill>
              </a:rPr>
              <a:t>663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費用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合併於註冊三聯單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同時繳交。 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本校依據「桃園市所屬各級學校無力支付午餐費學生補助實施要點」無力支付午餐費學生補助款，落實照顧弱勢學童，使其安心在校用餐及快樂學習。</a:t>
            </a:r>
            <a:endParaRPr dirty="0"/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dirty="0" err="1">
                <a:solidFill>
                  <a:srgbClr val="003366"/>
                </a:solidFill>
              </a:rPr>
              <a:t>教育部建置校園食材登錄平臺，可查看學校當日午餐菜色照片，歡迎上網瀏覽</a:t>
            </a:r>
            <a:r>
              <a:rPr lang="en-US" sz="2400" dirty="0">
                <a:solidFill>
                  <a:srgbClr val="003366"/>
                </a:solidFill>
              </a:rPr>
              <a:t>： https://fatraceschool.moe.gov.tw/frontend/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sng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/>
        </p:nvSpPr>
        <p:spPr>
          <a:xfrm>
            <a:off x="1547812" y="3284537"/>
            <a:ext cx="633571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感謝聆聽  敬請指教！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1152525" y="2295525"/>
            <a:ext cx="76676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孩子的小事，就是我們的大事！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3419475" y="549275"/>
            <a:ext cx="266382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總務處組織</a:t>
            </a:r>
            <a:endParaRPr/>
          </a:p>
        </p:txBody>
      </p:sp>
      <p:grpSp>
        <p:nvGrpSpPr>
          <p:cNvPr id="125" name="Google Shape;125;p16"/>
          <p:cNvGrpSpPr/>
          <p:nvPr/>
        </p:nvGrpSpPr>
        <p:grpSpPr>
          <a:xfrm>
            <a:off x="1692275" y="2133600"/>
            <a:ext cx="6335712" cy="3378200"/>
            <a:chOff x="1692275" y="2133600"/>
            <a:chExt cx="6335712" cy="3378200"/>
          </a:xfrm>
        </p:grpSpPr>
        <p:grpSp>
          <p:nvGrpSpPr>
            <p:cNvPr id="126" name="Google Shape;126;p16"/>
            <p:cNvGrpSpPr/>
            <p:nvPr/>
          </p:nvGrpSpPr>
          <p:grpSpPr>
            <a:xfrm>
              <a:off x="3995737" y="2133600"/>
              <a:ext cx="1728787" cy="1035050"/>
              <a:chOff x="3419475" y="2133600"/>
              <a:chExt cx="1728787" cy="1035050"/>
            </a:xfrm>
          </p:grpSpPr>
          <p:sp>
            <p:nvSpPr>
              <p:cNvPr id="127" name="Google Shape;127;p16"/>
              <p:cNvSpPr txBox="1"/>
              <p:nvPr/>
            </p:nvSpPr>
            <p:spPr>
              <a:xfrm>
                <a:off x="3419475" y="2651125"/>
                <a:ext cx="1728787" cy="5175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lang="en-US" sz="28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總務主任</a:t>
                </a:r>
                <a:endParaRPr/>
              </a:p>
            </p:txBody>
          </p:sp>
          <p:sp>
            <p:nvSpPr>
              <p:cNvPr id="128" name="Google Shape;128;p16"/>
              <p:cNvSpPr txBox="1"/>
              <p:nvPr/>
            </p:nvSpPr>
            <p:spPr>
              <a:xfrm>
                <a:off x="3419475" y="2133600"/>
                <a:ext cx="1728787" cy="5175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</a:pPr>
                <a:r>
                  <a:rPr lang="en-US" sz="2800" b="0" i="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總務處</a:t>
                </a:r>
                <a:endParaRPr/>
              </a:p>
            </p:txBody>
          </p:sp>
          <p:cxnSp>
            <p:nvCxnSpPr>
              <p:cNvPr id="129" name="Google Shape;129;p16"/>
              <p:cNvCxnSpPr/>
              <p:nvPr/>
            </p:nvCxnSpPr>
            <p:spPr>
              <a:xfrm>
                <a:off x="3419475" y="2133600"/>
                <a:ext cx="1728787" cy="0"/>
              </a:xfrm>
              <a:prstGeom prst="straightConnector1">
                <a:avLst/>
              </a:prstGeom>
              <a:noFill/>
              <a:ln w="12700" cap="sq" cmpd="sng">
                <a:solidFill>
                  <a:srgbClr val="006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16"/>
              <p:cNvCxnSpPr/>
              <p:nvPr/>
            </p:nvCxnSpPr>
            <p:spPr>
              <a:xfrm>
                <a:off x="3419475" y="3141662"/>
                <a:ext cx="1728787" cy="0"/>
              </a:xfrm>
              <a:prstGeom prst="straightConnector1">
                <a:avLst/>
              </a:prstGeom>
              <a:noFill/>
              <a:ln w="12700" cap="sq" cmpd="sng">
                <a:solidFill>
                  <a:srgbClr val="006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16"/>
              <p:cNvCxnSpPr/>
              <p:nvPr/>
            </p:nvCxnSpPr>
            <p:spPr>
              <a:xfrm>
                <a:off x="3419475" y="2133600"/>
                <a:ext cx="0" cy="1035050"/>
              </a:xfrm>
              <a:prstGeom prst="straightConnector1">
                <a:avLst/>
              </a:prstGeom>
              <a:noFill/>
              <a:ln w="12700" cap="sq" cmpd="sng">
                <a:solidFill>
                  <a:srgbClr val="006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16"/>
              <p:cNvCxnSpPr/>
              <p:nvPr/>
            </p:nvCxnSpPr>
            <p:spPr>
              <a:xfrm>
                <a:off x="5148262" y="2133600"/>
                <a:ext cx="0" cy="1035050"/>
              </a:xfrm>
              <a:prstGeom prst="straightConnector1">
                <a:avLst/>
              </a:prstGeom>
              <a:noFill/>
              <a:ln w="12700" cap="sq" cmpd="sng">
                <a:solidFill>
                  <a:srgbClr val="006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133" name="Google Shape;133;p16"/>
            <p:cNvSpPr txBox="1"/>
            <p:nvPr/>
          </p:nvSpPr>
          <p:spPr>
            <a:xfrm rot="5400000">
              <a:off x="2223293" y="4264819"/>
              <a:ext cx="1860550" cy="620712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rgbClr val="00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2800"/>
                <a:buFont typeface="Arial"/>
                <a:buNone/>
              </a:pPr>
              <a:r>
                <a:rPr lang="en-US" sz="2800" b="1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出納組</a:t>
              </a:r>
              <a:r>
                <a:rPr lang="en-US" sz="2800" b="0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/>
            </a:p>
          </p:txBody>
        </p:sp>
        <p:sp>
          <p:nvSpPr>
            <p:cNvPr id="134" name="Google Shape;134;p16"/>
            <p:cNvSpPr txBox="1"/>
            <p:nvPr/>
          </p:nvSpPr>
          <p:spPr>
            <a:xfrm rot="5400000">
              <a:off x="3377406" y="4266406"/>
              <a:ext cx="1860550" cy="620712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rgbClr val="00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2800"/>
                <a:buFont typeface="Arial"/>
                <a:buNone/>
              </a:pPr>
              <a:r>
                <a:rPr lang="en-US" sz="2800" b="1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文書組</a:t>
              </a:r>
              <a:r>
                <a:rPr lang="en-US" sz="2800" b="0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/>
            </a:p>
          </p:txBody>
        </p:sp>
        <p:sp>
          <p:nvSpPr>
            <p:cNvPr id="135" name="Google Shape;135;p16"/>
            <p:cNvSpPr txBox="1"/>
            <p:nvPr/>
          </p:nvSpPr>
          <p:spPr>
            <a:xfrm rot="5400000">
              <a:off x="1072356" y="4264819"/>
              <a:ext cx="1860550" cy="620712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rgbClr val="00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2800"/>
                <a:buFont typeface="Arial"/>
                <a:buNone/>
              </a:pPr>
              <a:r>
                <a:rPr lang="en-US" sz="2800" b="0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事務組</a:t>
              </a:r>
              <a:r>
                <a:rPr lang="en-US" sz="2800" b="0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/>
            </a:p>
          </p:txBody>
        </p:sp>
        <p:cxnSp>
          <p:nvCxnSpPr>
            <p:cNvPr id="136" name="Google Shape;136;p16"/>
            <p:cNvCxnSpPr/>
            <p:nvPr/>
          </p:nvCxnSpPr>
          <p:spPr>
            <a:xfrm>
              <a:off x="2008187" y="3409950"/>
              <a:ext cx="0" cy="215900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7" name="Google Shape;137;p16"/>
            <p:cNvCxnSpPr/>
            <p:nvPr/>
          </p:nvCxnSpPr>
          <p:spPr>
            <a:xfrm>
              <a:off x="3160712" y="3409950"/>
              <a:ext cx="0" cy="215900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" name="Google Shape;138;p16"/>
            <p:cNvCxnSpPr/>
            <p:nvPr/>
          </p:nvCxnSpPr>
          <p:spPr>
            <a:xfrm>
              <a:off x="5435600" y="3429000"/>
              <a:ext cx="0" cy="287337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9" name="Google Shape;139;p16"/>
            <p:cNvCxnSpPr/>
            <p:nvPr/>
          </p:nvCxnSpPr>
          <p:spPr>
            <a:xfrm>
              <a:off x="1981200" y="3430587"/>
              <a:ext cx="3455987" cy="0"/>
            </a:xfrm>
            <a:prstGeom prst="straightConnector1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0" name="Google Shape;140;p16"/>
            <p:cNvCxnSpPr/>
            <p:nvPr/>
          </p:nvCxnSpPr>
          <p:spPr>
            <a:xfrm>
              <a:off x="4284662" y="3429000"/>
              <a:ext cx="0" cy="215900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1" name="Google Shape;141;p16"/>
            <p:cNvCxnSpPr/>
            <p:nvPr/>
          </p:nvCxnSpPr>
          <p:spPr>
            <a:xfrm>
              <a:off x="5435600" y="3429000"/>
              <a:ext cx="2305050" cy="0"/>
            </a:xfrm>
            <a:prstGeom prst="straightConnector1">
              <a:avLst/>
            </a:prstGeom>
            <a:noFill/>
            <a:ln w="2857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2" name="Google Shape;142;p16"/>
            <p:cNvCxnSpPr/>
            <p:nvPr/>
          </p:nvCxnSpPr>
          <p:spPr>
            <a:xfrm>
              <a:off x="6588125" y="3429000"/>
              <a:ext cx="0" cy="287337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3" name="Google Shape;143;p16"/>
            <p:cNvSpPr txBox="1"/>
            <p:nvPr/>
          </p:nvSpPr>
          <p:spPr>
            <a:xfrm rot="5400000">
              <a:off x="4453731" y="4267994"/>
              <a:ext cx="1866900" cy="620712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rgbClr val="00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2800"/>
                <a:buFont typeface="Arial"/>
                <a:buNone/>
              </a:pPr>
              <a:r>
                <a:rPr lang="en-US" sz="2800" b="0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工  友</a:t>
              </a:r>
              <a:r>
                <a:rPr lang="en-US" sz="2800" b="0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/>
            </a:p>
          </p:txBody>
        </p:sp>
        <p:cxnSp>
          <p:nvCxnSpPr>
            <p:cNvPr id="144" name="Google Shape;144;p16"/>
            <p:cNvCxnSpPr/>
            <p:nvPr/>
          </p:nvCxnSpPr>
          <p:spPr>
            <a:xfrm>
              <a:off x="7740650" y="3429000"/>
              <a:ext cx="0" cy="287337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45" name="Google Shape;145;p16"/>
            <p:cNvSpPr txBox="1"/>
            <p:nvPr/>
          </p:nvSpPr>
          <p:spPr>
            <a:xfrm rot="5400000">
              <a:off x="5677693" y="4267994"/>
              <a:ext cx="1866900" cy="620712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rgbClr val="00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2800"/>
                <a:buFont typeface="Arial"/>
                <a:buNone/>
              </a:pPr>
              <a:r>
                <a:rPr lang="en-US" sz="2800" b="1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i="0" u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警  衛  </a:t>
              </a:r>
              <a:endParaRPr dirty="0"/>
            </a:p>
          </p:txBody>
        </p:sp>
        <p:sp>
          <p:nvSpPr>
            <p:cNvPr id="146" name="Google Shape;146;p16"/>
            <p:cNvSpPr txBox="1"/>
            <p:nvPr/>
          </p:nvSpPr>
          <p:spPr>
            <a:xfrm rot="5400000">
              <a:off x="6790531" y="4261644"/>
              <a:ext cx="1854200" cy="620712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rgbClr val="00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vert="vert270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SzPts val="2800"/>
                <a:buFont typeface="Arial"/>
                <a:buNone/>
              </a:pPr>
              <a:r>
                <a:rPr lang="en-US" sz="2800" b="1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午餐秘書</a:t>
              </a:r>
              <a:r>
                <a:rPr lang="en-US" sz="2800" b="1" i="0" u="none" dirty="0">
                  <a:solidFill>
                    <a:schemeClr val="folHlin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cxnSp>
          <p:nvCxnSpPr>
            <p:cNvPr id="147" name="Google Shape;147;p16"/>
            <p:cNvCxnSpPr/>
            <p:nvPr/>
          </p:nvCxnSpPr>
          <p:spPr>
            <a:xfrm>
              <a:off x="4859337" y="3141662"/>
              <a:ext cx="0" cy="287337"/>
            </a:xfrm>
            <a:prstGeom prst="straightConnector1">
              <a:avLst/>
            </a:pr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/>
        </p:nvSpPr>
        <p:spPr>
          <a:xfrm>
            <a:off x="2943497" y="333375"/>
            <a:ext cx="4912378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校園</a:t>
            </a:r>
            <a:r>
              <a:rPr lang="zh-TW" altLang="en-US" sz="3600" b="1" i="0" u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門禁管理</a:t>
            </a:r>
            <a:r>
              <a:rPr lang="en-US" sz="3600" b="1" i="0" u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注意事項</a:t>
            </a:r>
            <a:endParaRPr dirty="0"/>
          </a:p>
        </p:txBody>
      </p:sp>
      <p:sp>
        <p:nvSpPr>
          <p:cNvPr id="153" name="Google Shape;153;p17"/>
          <p:cNvSpPr txBox="1"/>
          <p:nvPr/>
        </p:nvSpPr>
        <p:spPr>
          <a:xfrm>
            <a:off x="1042987" y="1711325"/>
            <a:ext cx="6697662" cy="414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◎</a:t>
            </a:r>
            <a:r>
              <a:rPr lang="en-US" sz="2600" b="1" i="0" u="none" dirty="0" err="1">
                <a:solidFill>
                  <a:srgbClr val="FF0000"/>
                </a:solidFill>
                <a:sym typeface="Arial"/>
              </a:rPr>
              <a:t>上課時間</a:t>
            </a:r>
            <a:r>
              <a:rPr lang="en-US" sz="2600" b="1" i="0" u="none" dirty="0">
                <a:solidFill>
                  <a:srgbClr val="FF0000"/>
                </a:solidFill>
                <a:sym typeface="Arial"/>
              </a:rPr>
              <a:t>：（</a:t>
            </a:r>
            <a:r>
              <a:rPr lang="en-US" sz="2600" b="1" i="0" u="none" dirty="0" err="1">
                <a:solidFill>
                  <a:srgbClr val="FF0000"/>
                </a:solidFill>
                <a:sym typeface="Arial"/>
              </a:rPr>
              <a:t>不對外開放</a:t>
            </a:r>
            <a:r>
              <a:rPr lang="en-US" sz="2600" b="1" i="0" u="none" dirty="0">
                <a:solidFill>
                  <a:srgbClr val="FF0000"/>
                </a:solidFill>
                <a:sym typeface="Arial"/>
              </a:rPr>
              <a:t>）</a:t>
            </a:r>
            <a:endParaRPr b="1" dirty="0">
              <a:solidFill>
                <a:srgbClr val="FF0000"/>
              </a:solidFill>
            </a:endParaRPr>
          </a:p>
          <a:p>
            <a:pPr marL="457200" marR="0" lvl="1" indent="-1524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家長或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訪客非經警衛室辦理會面或入校手續，不得進入校區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。(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換證、背心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457200" marR="0" lvl="1" indent="-1524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學生進入校園後，不得擅自外出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457200" lvl="1" indent="-152400">
              <a:lnSpc>
                <a:spcPct val="120000"/>
              </a:lnSpc>
              <a:spcBef>
                <a:spcPts val="840"/>
              </a:spcBef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學生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若需要離校，須</a:t>
            </a: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向班導師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填寫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「學生外出單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r>
              <a:rPr lang="zh-TW" alt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經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導師同意並簽名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後交由警衛</a:t>
            </a: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altLang="zh-TW" sz="2400" dirty="0" err="1">
                <a:solidFill>
                  <a:srgbClr val="003366"/>
                </a:solidFill>
              </a:rPr>
              <a:t>俟家長</a:t>
            </a:r>
            <a:r>
              <a:rPr lang="zh-TW" altLang="en-US" sz="2400" dirty="0">
                <a:solidFill>
                  <a:srgbClr val="003366"/>
                </a:solidFill>
              </a:rPr>
              <a:t>到校</a:t>
            </a:r>
            <a:r>
              <a:rPr lang="en-US" altLang="zh-TW" sz="2400" dirty="0" err="1">
                <a:solidFill>
                  <a:srgbClr val="003366"/>
                </a:solidFill>
              </a:rPr>
              <a:t>接回時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始可放行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/>
        </p:nvSpPr>
        <p:spPr>
          <a:xfrm>
            <a:off x="2812869" y="333375"/>
            <a:ext cx="4795806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校園</a:t>
            </a:r>
            <a:r>
              <a:rPr lang="zh-TW" altLang="en-US" sz="3600" b="1" i="0" u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門禁管理</a:t>
            </a:r>
            <a:r>
              <a:rPr lang="en-US" sz="3600" b="1" i="0" u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注意事項</a:t>
            </a:r>
            <a:endParaRPr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1331912" y="1754187"/>
            <a:ext cx="6697662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◎</a:t>
            </a:r>
            <a:r>
              <a:rPr lang="en-US" sz="2600" b="0" i="0" u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訪客換證規定</a:t>
            </a:r>
            <a:r>
              <a:rPr lang="en-US" sz="26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dirty="0"/>
          </a:p>
          <a:p>
            <a:pPr marL="457200" marR="0" lvl="1" indent="-1524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幼兒園家長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開學時製發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接送證</a:t>
            </a:r>
            <a:endParaRPr dirty="0"/>
          </a:p>
          <a:p>
            <a:pPr marL="457200" lvl="1" indent="-152400">
              <a:lnSpc>
                <a:spcPct val="120000"/>
              </a:lnSpc>
              <a:spcBef>
                <a:spcPts val="910"/>
              </a:spcBef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臨時性訪客</a:t>
            </a:r>
            <a:b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經警衛</a:t>
            </a:r>
            <a:r>
              <a:rPr lang="en-US" altLang="zh-TW" sz="2400" dirty="0" err="1">
                <a:solidFill>
                  <a:srgbClr val="003366"/>
                </a:solidFill>
              </a:rPr>
              <a:t>電話聯絡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通知受訪單位，取得同意後</a:t>
            </a: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再向警衛申請</a:t>
            </a:r>
            <a:r>
              <a:rPr lang="en-US" sz="2600" b="1" i="1" u="sng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換證</a:t>
            </a:r>
            <a:r>
              <a:rPr lang="zh-TW" altLang="en-US" sz="2600" b="1" i="1" u="sng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手續 </a:t>
            </a:r>
            <a:r>
              <a:rPr lang="zh-TW" altLang="en-US" sz="2400" i="1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始可入校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3419475" y="333375"/>
            <a:ext cx="4125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校園開放注意事項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070979" y="1436492"/>
            <a:ext cx="6697662" cy="471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00"/>
              <a:buFont typeface="Arial"/>
              <a:buNone/>
            </a:pPr>
            <a:r>
              <a:rPr lang="en-US" sz="26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◎</a:t>
            </a:r>
            <a:r>
              <a:rPr lang="en-US" sz="2600" b="0" i="0" u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校園開放原則</a:t>
            </a:r>
            <a:r>
              <a:rPr lang="en-US" sz="26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校園開放時間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dirty="0"/>
          </a:p>
          <a:p>
            <a:pPr marL="1257300" marR="0" lvl="2" indent="-3429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上課日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上午五時半至七時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下午五時至七時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                 </a:t>
            </a:r>
            <a:endParaRPr dirty="0"/>
          </a:p>
          <a:p>
            <a:pPr marL="1257300" marR="0" lvl="2" indent="-3429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假日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上午五時半至下午七時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開放活動區域：操場、庭園</a:t>
            </a:r>
            <a:endParaRPr lang="en-US" sz="24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840"/>
              </a:spcBef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zh-TW" altLang="zh-TW" sz="2400" dirty="0"/>
              <a:t>疫情期間</a:t>
            </a:r>
            <a:r>
              <a:rPr lang="zh-TW" altLang="en-US" sz="2400" dirty="0"/>
              <a:t>，上述原則</a:t>
            </a:r>
            <a:r>
              <a:rPr lang="zh-TW" altLang="zh-TW" sz="2400" dirty="0"/>
              <a:t>將依上級指示調整</a:t>
            </a:r>
            <a:r>
              <a:rPr lang="zh-TW" altLang="zh-TW" dirty="0"/>
              <a:t>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/>
        </p:nvSpPr>
        <p:spPr>
          <a:xfrm>
            <a:off x="3419475" y="333375"/>
            <a:ext cx="3685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飲用水注意事項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1042987" y="2503487"/>
            <a:ext cx="6697662" cy="256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600"/>
              <a:buFont typeface="Arial"/>
              <a:buNone/>
            </a:pPr>
            <a:r>
              <a:rPr lang="en-US" sz="26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◎</a:t>
            </a:r>
            <a:r>
              <a:rPr lang="en-US" sz="2600" b="0" i="0" u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校內飲水機皆定期更換濾心、保養，全校師生的飲用水安全無虞，但請</a:t>
            </a:r>
            <a:r>
              <a:rPr lang="en-US" sz="26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學生務必自備飲水杯</a:t>
            </a:r>
            <a:r>
              <a:rPr lang="en-US" sz="2600" b="0" i="0" u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，並請家長提醒孩子保持飲水杯的乾淨衛生</a:t>
            </a:r>
            <a:r>
              <a:rPr lang="en-US" sz="2600" b="0" i="0" u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323850" y="411150"/>
            <a:ext cx="4080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學生註冊注意事項</a:t>
            </a:r>
            <a:endParaRPr/>
          </a:p>
        </p:txBody>
      </p:sp>
      <p:pic>
        <p:nvPicPr>
          <p:cNvPr id="177" name="Google Shape;177;p21" descr="註冊單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260350"/>
            <a:ext cx="4300537" cy="60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/>
          <p:nvPr/>
        </p:nvSpPr>
        <p:spPr>
          <a:xfrm>
            <a:off x="4573587" y="620712"/>
            <a:ext cx="2519362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1"/>
          <p:cNvGrpSpPr/>
          <p:nvPr/>
        </p:nvGrpSpPr>
        <p:grpSpPr>
          <a:xfrm>
            <a:off x="323850" y="1196975"/>
            <a:ext cx="7993062" cy="5402262"/>
            <a:chOff x="179387" y="1196975"/>
            <a:chExt cx="7993062" cy="5402262"/>
          </a:xfrm>
        </p:grpSpPr>
        <p:pic>
          <p:nvPicPr>
            <p:cNvPr id="180" name="Google Shape;180;p21" descr="註冊單"/>
            <p:cNvPicPr preferRelativeResize="0"/>
            <p:nvPr/>
          </p:nvPicPr>
          <p:blipFill rotWithShape="1">
            <a:blip r:embed="rId4">
              <a:alphaModFix/>
            </a:blip>
            <a:srcRect l="53106" t="46162" r="7591" b="15943"/>
            <a:stretch/>
          </p:blipFill>
          <p:spPr>
            <a:xfrm>
              <a:off x="179387" y="1196975"/>
              <a:ext cx="3960812" cy="5402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1"/>
            <p:cNvSpPr txBox="1"/>
            <p:nvPr/>
          </p:nvSpPr>
          <p:spPr>
            <a:xfrm>
              <a:off x="6443662" y="3141662"/>
              <a:ext cx="1728787" cy="208756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179387" y="1196975"/>
              <a:ext cx="3960812" cy="540067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3" name="Google Shape;183;p21"/>
            <p:cNvCxnSpPr/>
            <p:nvPr/>
          </p:nvCxnSpPr>
          <p:spPr>
            <a:xfrm>
              <a:off x="4140200" y="1196975"/>
              <a:ext cx="2303462" cy="194468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 flipH="1">
              <a:off x="4140200" y="5229225"/>
              <a:ext cx="2303462" cy="136842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185" name="Google Shape;185;p21" descr="註冊單"/>
            <p:cNvPicPr preferRelativeResize="0"/>
            <p:nvPr/>
          </p:nvPicPr>
          <p:blipFill rotWithShape="1">
            <a:blip r:embed="rId4">
              <a:alphaModFix/>
            </a:blip>
            <a:srcRect l="53106" t="46162" r="7591" b="15943"/>
            <a:stretch/>
          </p:blipFill>
          <p:spPr>
            <a:xfrm>
              <a:off x="179387" y="1196975"/>
              <a:ext cx="3960812" cy="5402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1"/>
            <p:cNvSpPr txBox="1"/>
            <p:nvPr/>
          </p:nvSpPr>
          <p:spPr>
            <a:xfrm>
              <a:off x="179387" y="1196975"/>
              <a:ext cx="3960812" cy="540067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/>
        </p:nvSpPr>
        <p:spPr>
          <a:xfrm>
            <a:off x="1187450" y="2636837"/>
            <a:ext cx="7345362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新生註冊三聯單於開學後1個月內發放，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請學生帶回，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有任何註冊相關疑問，可向導師或出納組長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查詢,電話:4754929-853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1258873" y="1844675"/>
            <a:ext cx="43905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學生註冊注意事項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/>
        </p:nvSpPr>
        <p:spPr>
          <a:xfrm>
            <a:off x="3419475" y="333375"/>
            <a:ext cx="3511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午餐注意事項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827087" y="1484312"/>
            <a:ext cx="8064500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01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dirty="0">
                <a:solidFill>
                  <a:srgbClr val="003366"/>
                </a:solidFill>
              </a:rPr>
              <a:t>一週用餐五天，</a:t>
            </a:r>
            <a:r>
              <a:rPr lang="en-US" sz="2400" b="1" dirty="0">
                <a:solidFill>
                  <a:srgbClr val="FF0000"/>
                </a:solidFill>
              </a:rPr>
              <a:t>每日供應3菜1湯</a:t>
            </a:r>
            <a:r>
              <a:rPr lang="en-US" sz="2400" dirty="0">
                <a:solidFill>
                  <a:srgbClr val="003366"/>
                </a:solidFill>
              </a:rPr>
              <a:t>，</a:t>
            </a:r>
            <a:r>
              <a:rPr lang="en-US" sz="2400" b="1" dirty="0">
                <a:solidFill>
                  <a:srgbClr val="FF0000"/>
                </a:solidFill>
              </a:rPr>
              <a:t>每週供應水果2天</a:t>
            </a:r>
            <a:r>
              <a:rPr lang="en-US" sz="2400" dirty="0">
                <a:solidFill>
                  <a:srgbClr val="003366"/>
                </a:solidFill>
              </a:rPr>
              <a:t>。另配合本市天天安心食材政策:每週二、三、四供應有機蔬菜；天天食用非基改食材。</a:t>
            </a:r>
            <a:endParaRPr dirty="0"/>
          </a:p>
          <a:p>
            <a:pPr marL="800100" marR="0" lvl="1" indent="-342900" algn="l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基於教育立場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en-US" sz="24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在校學生原則上一律參加學校午餐，遇有特殊或過敏食物不能食用時，請告知班級導師</a:t>
            </a:r>
            <a:r>
              <a:rPr lang="en-US" sz="24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800100" lvl="1" indent="-342900" rtl="0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●"/>
            </a:pPr>
            <a:r>
              <a:rPr lang="en-US" sz="2400" dirty="0" err="1">
                <a:solidFill>
                  <a:srgbClr val="003366"/>
                </a:solidFill>
              </a:rPr>
              <a:t>敬請家長協助孩子記得帶餐具，為了個人衛生，請盡量用自己的餐具</a:t>
            </a:r>
            <a:r>
              <a:rPr lang="en-US" sz="1800" dirty="0" err="1">
                <a:solidFill>
                  <a:schemeClr val="dk1"/>
                </a:solidFill>
              </a:rPr>
              <a:t>。</a:t>
            </a:r>
            <a:r>
              <a:rPr lang="en-US" sz="2400" dirty="0" err="1">
                <a:solidFill>
                  <a:srgbClr val="003366"/>
                </a:solidFill>
              </a:rPr>
              <a:t>學生上學日若未帶餐具，學校有備用消毒過之餐具，家長無須親送</a:t>
            </a:r>
            <a:r>
              <a:rPr lang="en-US" sz="2400" dirty="0">
                <a:solidFill>
                  <a:srgbClr val="003366"/>
                </a:solidFill>
              </a:rPr>
              <a:t>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274</Words>
  <Application>Microsoft Office PowerPoint</Application>
  <PresentationFormat>如螢幕大小 (4:3)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Noto Sans Symbols</vt:lpstr>
      <vt:lpstr>Arial</vt:lpstr>
      <vt:lpstr>Times New Roman</vt:lpstr>
      <vt:lpstr>1_標準デザイン</vt:lpstr>
      <vt:lpstr>標準デザイン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cp:lastPrinted>2021-08-10T06:19:16Z</cp:lastPrinted>
  <dcterms:modified xsi:type="dcterms:W3CDTF">2021-08-12T01:46:33Z</dcterms:modified>
</cp:coreProperties>
</file>