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FFFFCC"/>
    <a:srgbClr val="FF7C80"/>
    <a:srgbClr val="FFE5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415F82A-8C6C-4D20-8D29-0C56CCA7CE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CD51D2C5-D29A-4004-BF02-4426DF141C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A4896E5-A036-4C09-8928-CD6ED0256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B6E7-1B17-4D4B-9D01-A5435BEBC6CB}" type="datetimeFigureOut">
              <a:rPr lang="zh-TW" altLang="en-US" smtClean="0"/>
              <a:t>2022/8/2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060FF91-1AF8-4BB6-A9E9-554AB9D1C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1CF498A-B42E-4E93-B54A-012E05CF4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94F0-FC13-40C2-A61F-27E047317D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3399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9020CEA-B8AF-4DBD-95AF-DBA2AD973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EC98BE8-ABB2-43D7-9397-B30ACAB933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AAC907B-7F41-436E-B380-50A1D10D1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B6E7-1B17-4D4B-9D01-A5435BEBC6CB}" type="datetimeFigureOut">
              <a:rPr lang="zh-TW" altLang="en-US" smtClean="0"/>
              <a:t>2022/8/2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65BFBDA-03E1-428B-80E4-87AB976A8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70BCF28-8C7C-48D0-BD46-537179E97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94F0-FC13-40C2-A61F-27E047317D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0373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C12A37DC-11CD-4B37-9D8D-16E360BF5D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4F1976A7-8C71-45AF-80C3-9D0DF49D91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1991AC8-882A-49BF-8F2F-C91A2CD13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B6E7-1B17-4D4B-9D01-A5435BEBC6CB}" type="datetimeFigureOut">
              <a:rPr lang="zh-TW" altLang="en-US" smtClean="0"/>
              <a:t>2022/8/2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5AA67E6-05C7-40E9-AEE5-362A9BF0D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90F708F-2589-4C34-91CE-6141C351E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94F0-FC13-40C2-A61F-27E047317D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9569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66D2557-51C3-4D2B-9C4D-0A77BE332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1A37DF8-48A3-4626-B919-2BE11842F9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55F263A-5752-4C5D-9A19-B7AA3ADB5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B6E7-1B17-4D4B-9D01-A5435BEBC6CB}" type="datetimeFigureOut">
              <a:rPr lang="zh-TW" altLang="en-US" smtClean="0"/>
              <a:t>2022/8/2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9CF2900-A5C9-4360-A293-52841B111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CF71206-0443-4E5E-9A33-3C95E186E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94F0-FC13-40C2-A61F-27E047317D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14555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2555A09-FAC5-4B07-91F6-02F324DAD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E3C74AD-6F33-40B3-A38F-82BDFA59DB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66D457D-45EE-4740-BF18-6E1574978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B6E7-1B17-4D4B-9D01-A5435BEBC6CB}" type="datetimeFigureOut">
              <a:rPr lang="zh-TW" altLang="en-US" smtClean="0"/>
              <a:t>2022/8/2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7F9AEAD-50C5-4CAF-B2A7-820D3EEE1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491C08F-2899-4816-9202-EDE0FFF6A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94F0-FC13-40C2-A61F-27E047317D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394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A6F845C-E7B4-415F-BDB2-BF6FD99D6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16C0964-8967-401D-8572-11EE2A4DAB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258D6FD-B3A0-497A-8B75-4135525779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0995FE6-52C2-4CEA-83EA-B7712C3A2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B6E7-1B17-4D4B-9D01-A5435BEBC6CB}" type="datetimeFigureOut">
              <a:rPr lang="zh-TW" altLang="en-US" smtClean="0"/>
              <a:t>2022/8/2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BD7D6ED-0DC8-4565-8907-90FC0D28D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B257149-A32B-4641-A5E8-3DC9C9202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94F0-FC13-40C2-A61F-27E047317D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2132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BDB1561-A75A-40F1-9BE2-01ABA3446E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960FAD4-7835-457A-88C3-E9B0C7B3EA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0E8F8BD-843E-417D-9AFD-66292C653A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F0F13399-BF54-45CA-BB88-13DB385C4A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EE66F464-DCAF-40DE-9697-422C637F41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DDB43820-8B70-46D2-B03D-6E3BB489F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B6E7-1B17-4D4B-9D01-A5435BEBC6CB}" type="datetimeFigureOut">
              <a:rPr lang="zh-TW" altLang="en-US" smtClean="0"/>
              <a:t>2022/8/2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BDE75E99-B3ED-46E3-B697-E7EB64CC3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E763F610-3543-4402-8E44-D1BDBEC29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94F0-FC13-40C2-A61F-27E047317D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5430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EDCB6FF-E886-458B-9099-C0100B96B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A2B67742-26F4-46CC-9C9C-03E1CB018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B6E7-1B17-4D4B-9D01-A5435BEBC6CB}" type="datetimeFigureOut">
              <a:rPr lang="zh-TW" altLang="en-US" smtClean="0"/>
              <a:t>2022/8/2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3A7D7118-498C-42EB-9630-474DF77B5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BFCA54F8-48EA-497D-B3D4-C5BAFA46C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94F0-FC13-40C2-A61F-27E047317D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0386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DFC536B2-F422-4D1A-BD2F-987784549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B6E7-1B17-4D4B-9D01-A5435BEBC6CB}" type="datetimeFigureOut">
              <a:rPr lang="zh-TW" altLang="en-US" smtClean="0"/>
              <a:t>2022/8/2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4A6EBEE4-58A8-4298-93FF-75964BB8F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A76CF14-DD2B-4B3F-9366-DF9EE7FB5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94F0-FC13-40C2-A61F-27E047317D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7230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402E8FA-B9C6-4FE9-9E04-0ECDA5D1E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D1E6FC2-A810-49CE-83E4-61393BD2B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E296E75-D66B-4FA0-A769-9838B138A7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F603CAA-8104-40E4-A78C-B18317962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B6E7-1B17-4D4B-9D01-A5435BEBC6CB}" type="datetimeFigureOut">
              <a:rPr lang="zh-TW" altLang="en-US" smtClean="0"/>
              <a:t>2022/8/2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F7C591D-F518-4684-9B71-ED9414979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1838C34-AA67-4E48-AACB-901755133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94F0-FC13-40C2-A61F-27E047317D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0069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B1C9F55-DF42-4FF9-B448-5266207A45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2B29A530-4608-4A6A-8BB0-95589B9F5D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E2EA50D-8ABE-4EEB-B731-33F9757F05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AFE3AF5-6A7B-4AA4-B18E-36E2DF70E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B6E7-1B17-4D4B-9D01-A5435BEBC6CB}" type="datetimeFigureOut">
              <a:rPr lang="zh-TW" altLang="en-US" smtClean="0"/>
              <a:t>2022/8/2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90C32A3-2C8E-45D7-BE44-60750FE0E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C7EC27B-71DC-42EB-8766-86351FBFF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94F0-FC13-40C2-A61F-27E047317D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4448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F8BCBB85-8861-4313-91E5-A620D0849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34CD501-CA66-4F52-B4E9-BB753C7C31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B5172F6-1C2C-4C92-86AF-5E2066E5C6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9B6E7-1B17-4D4B-9D01-A5435BEBC6CB}" type="datetimeFigureOut">
              <a:rPr lang="zh-TW" altLang="en-US" smtClean="0"/>
              <a:t>2022/8/2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1D8B979-346D-4F64-B598-67AE91A7D9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A697367-5070-4318-A387-87325023B9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494F0-FC13-40C2-A61F-27E047317D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9600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單箭頭接點 4"/>
          <p:cNvCxnSpPr/>
          <p:nvPr/>
        </p:nvCxnSpPr>
        <p:spPr>
          <a:xfrm>
            <a:off x="3569408" y="1097979"/>
            <a:ext cx="4320000" cy="0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85DCAFA8-25CC-4000-8F06-E0315F4531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2334402"/>
              </p:ext>
            </p:extLst>
          </p:nvPr>
        </p:nvGraphicFramePr>
        <p:xfrm>
          <a:off x="319401" y="1476571"/>
          <a:ext cx="3168001" cy="4303795"/>
        </p:xfrm>
        <a:graphic>
          <a:graphicData uri="http://schemas.openxmlformats.org/drawingml/2006/table">
            <a:tbl>
              <a:tblPr firstRow="1" firstCol="1" bandRow="1"/>
              <a:tblGrid>
                <a:gridCol w="344284">
                  <a:extLst>
                    <a:ext uri="{9D8B030D-6E8A-4147-A177-3AD203B41FA5}">
                      <a16:colId xmlns:a16="http://schemas.microsoft.com/office/drawing/2014/main" val="2350934213"/>
                    </a:ext>
                  </a:extLst>
                </a:gridCol>
                <a:gridCol w="437063">
                  <a:extLst>
                    <a:ext uri="{9D8B030D-6E8A-4147-A177-3AD203B41FA5}">
                      <a16:colId xmlns:a16="http://schemas.microsoft.com/office/drawing/2014/main" val="3872432521"/>
                    </a:ext>
                  </a:extLst>
                </a:gridCol>
                <a:gridCol w="355671">
                  <a:extLst>
                    <a:ext uri="{9D8B030D-6E8A-4147-A177-3AD203B41FA5}">
                      <a16:colId xmlns:a16="http://schemas.microsoft.com/office/drawing/2014/main" val="3276990408"/>
                    </a:ext>
                  </a:extLst>
                </a:gridCol>
                <a:gridCol w="446004">
                  <a:extLst>
                    <a:ext uri="{9D8B030D-6E8A-4147-A177-3AD203B41FA5}">
                      <a16:colId xmlns:a16="http://schemas.microsoft.com/office/drawing/2014/main" val="73002158"/>
                    </a:ext>
                  </a:extLst>
                </a:gridCol>
                <a:gridCol w="346730">
                  <a:extLst>
                    <a:ext uri="{9D8B030D-6E8A-4147-A177-3AD203B41FA5}">
                      <a16:colId xmlns:a16="http://schemas.microsoft.com/office/drawing/2014/main" val="374382936"/>
                    </a:ext>
                  </a:extLst>
                </a:gridCol>
                <a:gridCol w="446004">
                  <a:extLst>
                    <a:ext uri="{9D8B030D-6E8A-4147-A177-3AD203B41FA5}">
                      <a16:colId xmlns:a16="http://schemas.microsoft.com/office/drawing/2014/main" val="2827248013"/>
                    </a:ext>
                  </a:extLst>
                </a:gridCol>
                <a:gridCol w="346241">
                  <a:extLst>
                    <a:ext uri="{9D8B030D-6E8A-4147-A177-3AD203B41FA5}">
                      <a16:colId xmlns:a16="http://schemas.microsoft.com/office/drawing/2014/main" val="3319915220"/>
                    </a:ext>
                  </a:extLst>
                </a:gridCol>
                <a:gridCol w="446004">
                  <a:extLst>
                    <a:ext uri="{9D8B030D-6E8A-4147-A177-3AD203B41FA5}">
                      <a16:colId xmlns:a16="http://schemas.microsoft.com/office/drawing/2014/main" val="4119828488"/>
                    </a:ext>
                  </a:extLst>
                </a:gridCol>
              </a:tblGrid>
              <a:tr h="432000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altLang="zh-TW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zh-TW" alt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zh-TW" altLang="en-US" sz="12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en-US" altLang="zh-TW" sz="1200" kern="100" dirty="0">
                          <a:effectLst/>
                          <a:latin typeface="Calibri" panose="020F0502020204030204" pitchFamily="34" charset="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</a:br>
                      <a:r>
                        <a:rPr lang="zh-TW" altLang="en-US" sz="125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六年四</a:t>
                      </a:r>
                      <a:r>
                        <a:rPr lang="zh-TW" sz="125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班</a:t>
                      </a:r>
                      <a:endParaRPr lang="zh-TW" sz="125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316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25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四</a:t>
                      </a:r>
                      <a:r>
                        <a:rPr lang="zh-TW" sz="125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zh-TW" altLang="en-US" sz="125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五</a:t>
                      </a:r>
                      <a:r>
                        <a:rPr lang="zh-TW" sz="125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班</a:t>
                      </a:r>
                      <a:endParaRPr lang="zh-TW" sz="125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216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25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二年二</a:t>
                      </a:r>
                      <a:r>
                        <a:rPr lang="zh-TW" sz="125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班</a:t>
                      </a:r>
                      <a:endParaRPr lang="zh-TW" sz="125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116</a:t>
                      </a:r>
                      <a:endParaRPr lang="zh-TW" sz="11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25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二</a:t>
                      </a:r>
                      <a:r>
                        <a:rPr lang="zh-TW" sz="125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zh-TW" altLang="en-US" sz="125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一</a:t>
                      </a:r>
                      <a:r>
                        <a:rPr lang="zh-TW" sz="125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班</a:t>
                      </a:r>
                      <a:endParaRPr lang="zh-TW" sz="125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48599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9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廁所</a:t>
                      </a:r>
                      <a:endParaRPr lang="zh-TW" sz="11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417</a:t>
                      </a:r>
                      <a:endParaRPr lang="en-US" sz="900" kern="100" dirty="0">
                        <a:effectLst/>
                        <a:latin typeface="標楷體" panose="03000509000000000000" pitchFamily="65" charset="-12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小辦</a:t>
                      </a:r>
                      <a:endParaRPr lang="zh-TW" sz="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9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廁所</a:t>
                      </a:r>
                      <a:endParaRPr lang="zh-TW" sz="9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317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小辦</a:t>
                      </a:r>
                      <a:endParaRPr lang="zh-TW" sz="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9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廁所</a:t>
                      </a:r>
                      <a:endParaRPr lang="zh-TW" sz="9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217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小辦</a:t>
                      </a:r>
                      <a:endParaRPr lang="zh-TW" sz="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9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廁所</a:t>
                      </a:r>
                      <a:endParaRPr lang="zh-TW" sz="9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117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小辦</a:t>
                      </a:r>
                      <a:endParaRPr lang="zh-TW" sz="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9267864"/>
                  </a:ext>
                </a:extLst>
              </a:tr>
              <a:tr h="432000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418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25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六</a:t>
                      </a:r>
                      <a:r>
                        <a:rPr lang="zh-TW" sz="125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zh-TW" altLang="en-US" sz="125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五</a:t>
                      </a:r>
                      <a:r>
                        <a:rPr lang="zh-TW" sz="125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班</a:t>
                      </a:r>
                      <a:endParaRPr lang="zh-TW" sz="125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318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25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四</a:t>
                      </a:r>
                      <a:r>
                        <a:rPr lang="zh-TW" sz="125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zh-TW" altLang="en-US" sz="125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六</a:t>
                      </a:r>
                      <a:r>
                        <a:rPr lang="zh-TW" sz="125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班</a:t>
                      </a:r>
                      <a:endParaRPr lang="zh-TW" sz="125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218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1250" b="1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二</a:t>
                      </a:r>
                      <a:r>
                        <a:rPr lang="zh-TW" sz="1250" b="1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zh-TW" altLang="en-US" sz="1250" b="1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三</a:t>
                      </a:r>
                      <a:r>
                        <a:rPr lang="zh-TW" sz="1250" b="1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班</a:t>
                      </a:r>
                      <a:endParaRPr lang="zh-TW" sz="125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118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健康中心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4569636"/>
                  </a:ext>
                </a:extLst>
              </a:tr>
              <a:tr h="288000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419</a:t>
                      </a:r>
                      <a:r>
                        <a:rPr lang="zh-TW" sz="11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教具室</a:t>
                      </a:r>
                      <a:endParaRPr lang="zh-TW" sz="11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319</a:t>
                      </a:r>
                      <a:r>
                        <a:rPr lang="zh-TW" sz="11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教具室</a:t>
                      </a:r>
                      <a:endParaRPr lang="zh-TW" sz="11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219</a:t>
                      </a:r>
                      <a:r>
                        <a:rPr lang="zh-TW" sz="9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會計</a:t>
                      </a:r>
                      <a:endParaRPr lang="en-US" altLang="zh-TW" sz="900" kern="100" dirty="0">
                        <a:effectLst/>
                        <a:latin typeface="Calibri" panose="020F0502020204030204" pitchFamily="34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sz="9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人事</a:t>
                      </a:r>
                      <a:r>
                        <a:rPr lang="zh-TW" sz="9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辦公室</a:t>
                      </a:r>
                      <a:endParaRPr lang="zh-TW" sz="11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119</a:t>
                      </a:r>
                      <a:r>
                        <a:rPr lang="zh-TW" sz="9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體育</a:t>
                      </a:r>
                      <a:endParaRPr lang="en-US" altLang="zh-TW" sz="900" kern="100" dirty="0">
                        <a:effectLst/>
                        <a:latin typeface="Calibri" panose="020F0502020204030204" pitchFamily="34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9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器材室</a:t>
                      </a:r>
                      <a:endParaRPr lang="zh-TW" sz="11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9932770"/>
                  </a:ext>
                </a:extLst>
              </a:tr>
              <a:tr h="1123315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四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樓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走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廊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三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樓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走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廊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二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樓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走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廊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一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樓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走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廊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6275622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0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男廁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0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男廁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0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男廁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0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男廁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4056855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0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女廁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0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女廁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0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女廁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0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女廁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2376280"/>
                  </a:ext>
                </a:extLst>
              </a:tr>
              <a:tr h="36000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420</a:t>
                      </a:r>
                      <a:r>
                        <a:rPr lang="zh-TW" alt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en-US" altLang="zh-TW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</a:b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音樂教室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320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電腦教室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二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大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辦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公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6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室</a:t>
                      </a:r>
                      <a:endParaRPr lang="zh-TW" sz="16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120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太陽班</a:t>
                      </a:r>
                      <a:r>
                        <a:rPr lang="en-US" alt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幼</a:t>
                      </a:r>
                      <a:r>
                        <a:rPr lang="en-US" alt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4471792"/>
                  </a:ext>
                </a:extLst>
              </a:tr>
              <a:tr h="36000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421</a:t>
                      </a:r>
                      <a:r>
                        <a:rPr lang="zh-TW" sz="11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自治</a:t>
                      </a:r>
                      <a:endParaRPr lang="en-US" altLang="zh-TW" sz="1100" kern="100" dirty="0">
                        <a:effectLst/>
                        <a:latin typeface="Calibri" panose="020F0502020204030204" pitchFamily="34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1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辦公室</a:t>
                      </a:r>
                      <a:endParaRPr lang="zh-TW" sz="11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321</a:t>
                      </a:r>
                      <a:r>
                        <a:rPr lang="zh-TW" sz="11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設備</a:t>
                      </a:r>
                      <a:endParaRPr lang="en-US" altLang="zh-TW" sz="1100" kern="100" dirty="0">
                        <a:effectLst/>
                        <a:latin typeface="Calibri" panose="020F0502020204030204" pitchFamily="34" charset="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1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儲藏室</a:t>
                      </a:r>
                      <a:endParaRPr lang="zh-TW" sz="11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121</a:t>
                      </a:r>
                      <a:r>
                        <a:rPr lang="zh-TW" sz="11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幼辦</a:t>
                      </a:r>
                      <a:endParaRPr lang="zh-TW" sz="11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2023431"/>
                  </a:ext>
                </a:extLst>
              </a:tr>
              <a:tr h="36000">
                <a:tc rowSpan="2"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422</a:t>
                      </a:r>
                      <a:r>
                        <a:rPr lang="zh-TW" alt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綜合</a:t>
                      </a:r>
                      <a:r>
                        <a:rPr lang="zh-TW" alt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階梯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教室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7C8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322</a:t>
                      </a:r>
                      <a:r>
                        <a:rPr lang="zh-TW" altLang="en-US" sz="12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美勞</a:t>
                      </a:r>
                      <a:r>
                        <a:rPr lang="en-US" altLang="zh-TW" sz="12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TW" altLang="en-US" sz="1200" b="1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自然</a:t>
                      </a:r>
                      <a:br>
                        <a:rPr lang="en-US" alt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</a:br>
                      <a:endParaRPr lang="zh-TW" sz="12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122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藍天班</a:t>
                      </a:r>
                      <a:r>
                        <a:rPr lang="en-US" alt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幼</a:t>
                      </a:r>
                      <a:r>
                        <a:rPr lang="en-US" alt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5297195"/>
                  </a:ext>
                </a:extLst>
              </a:tr>
              <a:tr h="396000"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zh-TW" altLang="en-US" sz="1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影印室</a:t>
                      </a:r>
                    </a:p>
                    <a:p>
                      <a:endParaRPr lang="zh-TW" altLang="en-US" sz="14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4247635"/>
                  </a:ext>
                </a:extLst>
              </a:tr>
            </a:tbl>
          </a:graphicData>
        </a:graphic>
      </p:graphicFrame>
      <p:graphicFrame>
        <p:nvGraphicFramePr>
          <p:cNvPr id="9" name="表格 8">
            <a:extLst>
              <a:ext uri="{FF2B5EF4-FFF2-40B4-BE49-F238E27FC236}">
                <a16:creationId xmlns:a16="http://schemas.microsoft.com/office/drawing/2014/main" id="{2AE07164-7590-43B8-AE6B-CE3D2D345E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935079"/>
              </p:ext>
            </p:extLst>
          </p:nvPr>
        </p:nvGraphicFramePr>
        <p:xfrm>
          <a:off x="7930270" y="1528116"/>
          <a:ext cx="3960002" cy="4856287"/>
        </p:xfrm>
        <a:graphic>
          <a:graphicData uri="http://schemas.openxmlformats.org/drawingml/2006/table">
            <a:tbl>
              <a:tblPr firstRow="1" bandRow="1"/>
              <a:tblGrid>
                <a:gridCol w="557162">
                  <a:extLst>
                    <a:ext uri="{9D8B030D-6E8A-4147-A177-3AD203B41FA5}">
                      <a16:colId xmlns:a16="http://schemas.microsoft.com/office/drawing/2014/main" val="571571870"/>
                    </a:ext>
                  </a:extLst>
                </a:gridCol>
                <a:gridCol w="432532">
                  <a:extLst>
                    <a:ext uri="{9D8B030D-6E8A-4147-A177-3AD203B41FA5}">
                      <a16:colId xmlns:a16="http://schemas.microsoft.com/office/drawing/2014/main" val="2163807584"/>
                    </a:ext>
                  </a:extLst>
                </a:gridCol>
                <a:gridCol w="557162">
                  <a:extLst>
                    <a:ext uri="{9D8B030D-6E8A-4147-A177-3AD203B41FA5}">
                      <a16:colId xmlns:a16="http://schemas.microsoft.com/office/drawing/2014/main" val="2563727959"/>
                    </a:ext>
                  </a:extLst>
                </a:gridCol>
                <a:gridCol w="433145">
                  <a:extLst>
                    <a:ext uri="{9D8B030D-6E8A-4147-A177-3AD203B41FA5}">
                      <a16:colId xmlns:a16="http://schemas.microsoft.com/office/drawing/2014/main" val="2094048435"/>
                    </a:ext>
                  </a:extLst>
                </a:gridCol>
                <a:gridCol w="557162">
                  <a:extLst>
                    <a:ext uri="{9D8B030D-6E8A-4147-A177-3AD203B41FA5}">
                      <a16:colId xmlns:a16="http://schemas.microsoft.com/office/drawing/2014/main" val="773396030"/>
                    </a:ext>
                  </a:extLst>
                </a:gridCol>
                <a:gridCol w="433145">
                  <a:extLst>
                    <a:ext uri="{9D8B030D-6E8A-4147-A177-3AD203B41FA5}">
                      <a16:colId xmlns:a16="http://schemas.microsoft.com/office/drawing/2014/main" val="674957730"/>
                    </a:ext>
                  </a:extLst>
                </a:gridCol>
                <a:gridCol w="557162">
                  <a:extLst>
                    <a:ext uri="{9D8B030D-6E8A-4147-A177-3AD203B41FA5}">
                      <a16:colId xmlns:a16="http://schemas.microsoft.com/office/drawing/2014/main" val="841139748"/>
                    </a:ext>
                  </a:extLst>
                </a:gridCol>
                <a:gridCol w="432532">
                  <a:extLst>
                    <a:ext uri="{9D8B030D-6E8A-4147-A177-3AD203B41FA5}">
                      <a16:colId xmlns:a16="http://schemas.microsoft.com/office/drawing/2014/main" val="1032869401"/>
                    </a:ext>
                  </a:extLst>
                </a:gridCol>
              </a:tblGrid>
              <a:tr h="216000">
                <a:tc rowSpan="2"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110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0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廚房</a:t>
                      </a:r>
                      <a:endParaRPr lang="zh-TW" sz="1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210</a:t>
                      </a:r>
                      <a:endParaRPr lang="zh-TW" sz="1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0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自然教室</a:t>
                      </a:r>
                      <a:r>
                        <a:rPr lang="en-US" sz="10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0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一</a:t>
                      </a:r>
                      <a:r>
                        <a:rPr lang="en-US" sz="10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br>
                        <a:rPr lang="en-US" sz="10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</a:br>
                      <a:endParaRPr lang="zh-TW" sz="1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59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311</a:t>
                      </a:r>
                      <a:r>
                        <a:rPr lang="zh-TW" sz="8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小辦</a:t>
                      </a:r>
                      <a:endParaRPr lang="zh-TW" sz="1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8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廁所</a:t>
                      </a:r>
                      <a:endParaRPr lang="zh-TW" sz="1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411</a:t>
                      </a:r>
                      <a:r>
                        <a:rPr lang="zh-TW" sz="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小辦</a:t>
                      </a:r>
                      <a:endParaRPr lang="zh-TW" sz="1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廁所</a:t>
                      </a:r>
                      <a:endParaRPr lang="zh-TW" sz="1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7583020"/>
                  </a:ext>
                </a:extLst>
              </a:tr>
              <a:tr h="432000"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310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altLang="en-US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二</a:t>
                      </a:r>
                      <a:r>
                        <a:rPr lang="zh-TW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zh-TW" altLang="en-US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六</a:t>
                      </a:r>
                      <a:r>
                        <a:rPr lang="zh-TW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班</a:t>
                      </a:r>
                      <a:endParaRPr lang="zh-TW" sz="14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410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六</a:t>
                      </a:r>
                      <a:r>
                        <a:rPr lang="zh-TW" alt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zh-TW" altLang="en-US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三</a:t>
                      </a:r>
                      <a:r>
                        <a:rPr lang="zh-TW" alt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班</a:t>
                      </a:r>
                      <a:endParaRPr lang="zh-TW" altLang="zh-TW" sz="1200" b="1" kern="1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250584"/>
                  </a:ext>
                </a:extLst>
              </a:tr>
              <a:tr h="217001">
                <a:tc gridSpan="2">
                  <a:txBody>
                    <a:bodyPr/>
                    <a:lstStyle/>
                    <a:p>
                      <a:pPr algn="l"/>
                      <a:endParaRPr lang="zh-TW" sz="10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endParaRPr lang="zh-TW" sz="10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endParaRPr lang="zh-TW" sz="10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endParaRPr lang="zh-TW" sz="10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3755341"/>
                  </a:ext>
                </a:extLst>
              </a:tr>
              <a:tr h="321999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109</a:t>
                      </a:r>
                      <a:r>
                        <a:rPr lang="zh-TW" sz="10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午餐辦公室</a:t>
                      </a:r>
                      <a:endParaRPr lang="zh-TW" sz="1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209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二年</a:t>
                      </a:r>
                      <a:r>
                        <a:rPr lang="zh-TW" altLang="en-US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五</a:t>
                      </a:r>
                      <a:r>
                        <a:rPr lang="zh-TW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班</a:t>
                      </a:r>
                      <a:endParaRPr lang="zh-TW" sz="14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309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altLang="en-US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四</a:t>
                      </a:r>
                      <a:r>
                        <a:rPr lang="zh-TW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zh-TW" altLang="en-US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二</a:t>
                      </a:r>
                      <a:r>
                        <a:rPr lang="zh-TW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班</a:t>
                      </a:r>
                      <a:endParaRPr lang="zh-TW" sz="14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409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altLang="en-US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六</a:t>
                      </a:r>
                      <a:r>
                        <a:rPr lang="zh-TW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zh-TW" altLang="en-US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二</a:t>
                      </a:r>
                      <a:r>
                        <a:rPr lang="zh-TW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班</a:t>
                      </a:r>
                      <a:endParaRPr lang="zh-TW" sz="14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5173911"/>
                  </a:ext>
                </a:extLst>
              </a:tr>
              <a:tr h="216000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altLang="en-US" sz="1000" kern="100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備料室</a:t>
                      </a:r>
                      <a:endParaRPr lang="zh-TW" sz="1000" kern="100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532999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108</a:t>
                      </a:r>
                      <a:r>
                        <a:rPr lang="zh-TW" sz="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小辦</a:t>
                      </a:r>
                      <a:endParaRPr lang="zh-TW" sz="1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廁所</a:t>
                      </a:r>
                      <a:endParaRPr lang="zh-TW" sz="1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208</a:t>
                      </a:r>
                      <a:r>
                        <a:rPr lang="zh-TW" sz="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小辦</a:t>
                      </a:r>
                      <a:endParaRPr lang="zh-TW" sz="1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8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廁所</a:t>
                      </a:r>
                      <a:endParaRPr lang="zh-TW" sz="1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308</a:t>
                      </a:r>
                      <a:r>
                        <a:rPr lang="zh-TW" sz="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小辦</a:t>
                      </a:r>
                      <a:endParaRPr lang="zh-TW" sz="1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8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廁所</a:t>
                      </a:r>
                      <a:endParaRPr lang="zh-TW" sz="1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408</a:t>
                      </a:r>
                      <a:r>
                        <a:rPr lang="zh-TW" sz="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小辦</a:t>
                      </a:r>
                      <a:endParaRPr lang="zh-TW" sz="1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廁所</a:t>
                      </a:r>
                      <a:endParaRPr lang="zh-TW" sz="1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7964093"/>
                  </a:ext>
                </a:extLst>
              </a:tr>
              <a:tr h="504000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107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一年</a:t>
                      </a:r>
                      <a:r>
                        <a:rPr lang="zh-TW" altLang="en-US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六</a:t>
                      </a:r>
                      <a:r>
                        <a:rPr lang="zh-TW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班</a:t>
                      </a:r>
                      <a:endParaRPr lang="zh-TW" sz="14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207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altLang="en-US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二</a:t>
                      </a:r>
                      <a:r>
                        <a:rPr lang="zh-TW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zh-TW" altLang="en-US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四</a:t>
                      </a:r>
                      <a:r>
                        <a:rPr lang="zh-TW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班</a:t>
                      </a:r>
                      <a:endParaRPr lang="zh-TW" sz="14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307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altLang="en-US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四</a:t>
                      </a:r>
                      <a:r>
                        <a:rPr lang="zh-TW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zh-TW" altLang="en-US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一</a:t>
                      </a:r>
                      <a:r>
                        <a:rPr lang="zh-TW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班</a:t>
                      </a:r>
                      <a:endParaRPr lang="zh-TW" sz="14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407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altLang="en-US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六</a:t>
                      </a:r>
                      <a:r>
                        <a:rPr lang="zh-TW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zh-TW" altLang="en-US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一</a:t>
                      </a:r>
                      <a:r>
                        <a:rPr lang="zh-TW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班</a:t>
                      </a:r>
                      <a:endParaRPr lang="zh-TW" sz="14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2959424"/>
                  </a:ext>
                </a:extLst>
              </a:tr>
              <a:tr h="504000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106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一年</a:t>
                      </a:r>
                      <a:r>
                        <a:rPr lang="zh-TW" altLang="en-US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五</a:t>
                      </a:r>
                      <a:r>
                        <a:rPr lang="zh-TW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班</a:t>
                      </a:r>
                      <a:endParaRPr lang="zh-TW" sz="14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206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altLang="en-US" sz="1400" b="1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一</a:t>
                      </a:r>
                      <a:r>
                        <a:rPr lang="zh-TW" sz="1400" b="1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zh-TW" altLang="en-US" sz="1400" b="1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三班</a:t>
                      </a:r>
                      <a:endParaRPr lang="zh-TW" sz="14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306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altLang="en-US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三</a:t>
                      </a:r>
                      <a:r>
                        <a:rPr lang="zh-TW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zh-TW" altLang="en-US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六</a:t>
                      </a:r>
                      <a:r>
                        <a:rPr lang="zh-TW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班</a:t>
                      </a:r>
                      <a:endParaRPr lang="zh-TW" sz="14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406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altLang="en-US" sz="1400" b="1" kern="100" dirty="0">
                          <a:effectLst/>
                          <a:latin typeface="華康儷楷書" panose="02010609000101010101" pitchFamily="49" charset="-120"/>
                          <a:ea typeface="華康儷楷書" panose="02010609000101010101" pitchFamily="49" charset="-120"/>
                          <a:cs typeface="Times New Roman" panose="02020603050405020304" pitchFamily="18" charset="0"/>
                        </a:rPr>
                        <a:t>五年六班</a:t>
                      </a:r>
                      <a:endParaRPr lang="zh-TW" sz="1400" b="1" kern="100" dirty="0">
                        <a:effectLst/>
                        <a:latin typeface="華康儷楷書" panose="02010609000101010101" pitchFamily="49" charset="-120"/>
                        <a:ea typeface="華康儷楷書" panose="02010609000101010101" pitchFamily="49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516494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105</a:t>
                      </a:r>
                      <a:r>
                        <a:rPr lang="zh-TW" sz="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小辦</a:t>
                      </a:r>
                      <a:endParaRPr lang="zh-TW" sz="1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8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廁所</a:t>
                      </a:r>
                      <a:endParaRPr lang="zh-TW" sz="1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205</a:t>
                      </a:r>
                      <a:r>
                        <a:rPr lang="zh-TW" sz="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小辦</a:t>
                      </a:r>
                      <a:endParaRPr lang="zh-TW" sz="1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廁所</a:t>
                      </a:r>
                      <a:endParaRPr lang="zh-TW" sz="1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305</a:t>
                      </a:r>
                      <a:r>
                        <a:rPr lang="zh-TW" sz="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小辦</a:t>
                      </a:r>
                      <a:endParaRPr lang="zh-TW" sz="1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8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廁所</a:t>
                      </a:r>
                      <a:endParaRPr lang="zh-TW" sz="1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405</a:t>
                      </a:r>
                      <a:r>
                        <a:rPr lang="zh-TW" sz="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小辦</a:t>
                      </a:r>
                      <a:endParaRPr lang="zh-TW" sz="1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廁所</a:t>
                      </a:r>
                      <a:endParaRPr lang="zh-TW" sz="1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2401845"/>
                  </a:ext>
                </a:extLst>
              </a:tr>
              <a:tr h="504000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104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altLang="en-US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一</a:t>
                      </a:r>
                      <a:r>
                        <a:rPr lang="zh-TW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zh-TW" altLang="en-US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四</a:t>
                      </a:r>
                      <a:r>
                        <a:rPr lang="zh-TW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班</a:t>
                      </a:r>
                      <a:endParaRPr lang="zh-TW" sz="14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204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一年</a:t>
                      </a:r>
                      <a:r>
                        <a:rPr lang="zh-TW" altLang="en-US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一</a:t>
                      </a:r>
                      <a:r>
                        <a:rPr lang="zh-TW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班</a:t>
                      </a:r>
                      <a:endParaRPr lang="zh-TW" sz="14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304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altLang="en-US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三</a:t>
                      </a:r>
                      <a:r>
                        <a:rPr lang="zh-TW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zh-TW" altLang="en-US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五</a:t>
                      </a:r>
                      <a:r>
                        <a:rPr lang="zh-TW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班</a:t>
                      </a:r>
                      <a:endParaRPr lang="zh-TW" sz="14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404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altLang="en-US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五</a:t>
                      </a:r>
                      <a:r>
                        <a:rPr lang="zh-TW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zh-TW" altLang="en-US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五</a:t>
                      </a:r>
                      <a:r>
                        <a:rPr lang="zh-TW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班</a:t>
                      </a:r>
                      <a:endParaRPr lang="zh-TW" sz="14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030013"/>
                  </a:ext>
                </a:extLst>
              </a:tr>
              <a:tr h="217001">
                <a:tc gridSpan="2">
                  <a:txBody>
                    <a:bodyPr/>
                    <a:lstStyle/>
                    <a:p>
                      <a:pPr algn="l"/>
                      <a:endParaRPr lang="zh-TW" sz="10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endParaRPr lang="zh-TW" sz="10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endParaRPr lang="zh-TW" sz="1000" kern="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endParaRPr lang="zh-TW" sz="1000" kern="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3478181"/>
                  </a:ext>
                </a:extLst>
              </a:tr>
              <a:tr h="504000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103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彩虹班</a:t>
                      </a:r>
                      <a:r>
                        <a:rPr lang="en-US" alt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幼</a:t>
                      </a:r>
                      <a:r>
                        <a:rPr lang="en-US" alt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203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一年</a:t>
                      </a:r>
                      <a:r>
                        <a:rPr lang="zh-TW" altLang="en-US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二</a:t>
                      </a:r>
                      <a:r>
                        <a:rPr lang="zh-TW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班</a:t>
                      </a:r>
                      <a:endParaRPr lang="zh-TW" sz="14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303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altLang="en-US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三</a:t>
                      </a:r>
                      <a:r>
                        <a:rPr lang="zh-TW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zh-TW" altLang="en-US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四</a:t>
                      </a:r>
                      <a:r>
                        <a:rPr lang="zh-TW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班</a:t>
                      </a:r>
                      <a:endParaRPr lang="zh-TW" sz="14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403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altLang="en-US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五</a:t>
                      </a:r>
                      <a:r>
                        <a:rPr lang="zh-TW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zh-TW" altLang="en-US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四</a:t>
                      </a:r>
                      <a:r>
                        <a:rPr lang="zh-TW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班</a:t>
                      </a:r>
                      <a:endParaRPr lang="zh-TW" sz="14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34047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102</a:t>
                      </a:r>
                      <a:r>
                        <a:rPr lang="zh-TW" sz="8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小辦</a:t>
                      </a:r>
                      <a:endParaRPr lang="zh-TW" sz="1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8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廁所</a:t>
                      </a:r>
                      <a:endParaRPr lang="zh-TW" sz="1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202</a:t>
                      </a:r>
                      <a:r>
                        <a:rPr lang="zh-TW" sz="8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小辦</a:t>
                      </a:r>
                      <a:endParaRPr lang="zh-TW" sz="1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廁所</a:t>
                      </a:r>
                      <a:endParaRPr lang="zh-TW" sz="1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302</a:t>
                      </a:r>
                      <a:r>
                        <a:rPr lang="zh-TW" sz="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小辦</a:t>
                      </a:r>
                      <a:endParaRPr lang="zh-TW" sz="1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8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廁所</a:t>
                      </a:r>
                      <a:endParaRPr lang="zh-TW" sz="10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402</a:t>
                      </a:r>
                      <a:r>
                        <a:rPr lang="zh-TW" sz="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小辦</a:t>
                      </a:r>
                      <a:endParaRPr lang="zh-TW" sz="1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8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廁所</a:t>
                      </a:r>
                      <a:endParaRPr lang="zh-TW" sz="10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4618348"/>
                  </a:ext>
                </a:extLst>
              </a:tr>
              <a:tr h="504000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101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3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潛能班</a:t>
                      </a:r>
                      <a:endParaRPr lang="zh-TW" sz="13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201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3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資源班</a:t>
                      </a:r>
                      <a:endParaRPr lang="zh-TW" sz="13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301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altLang="en-US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三</a:t>
                      </a:r>
                      <a:r>
                        <a:rPr lang="zh-TW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zh-TW" altLang="en-US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三</a:t>
                      </a:r>
                      <a:r>
                        <a:rPr lang="zh-TW" sz="14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班</a:t>
                      </a:r>
                      <a:endParaRPr lang="zh-TW" sz="14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401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altLang="en-US" sz="15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五</a:t>
                      </a:r>
                      <a:r>
                        <a:rPr lang="zh-TW" sz="15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r>
                        <a:rPr lang="zh-TW" altLang="en-US" sz="15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三</a:t>
                      </a:r>
                      <a:r>
                        <a:rPr lang="zh-TW" sz="15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班</a:t>
                      </a:r>
                      <a:endParaRPr lang="zh-TW" sz="1500" b="1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68906" marR="68906" marT="34453" marB="34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402812"/>
                  </a:ext>
                </a:extLst>
              </a:tr>
            </a:tbl>
          </a:graphicData>
        </a:graphic>
      </p:graphicFrame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E0C457A3-66FF-43D1-8ECA-74F812177E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191587"/>
              </p:ext>
            </p:extLst>
          </p:nvPr>
        </p:nvGraphicFramePr>
        <p:xfrm>
          <a:off x="3846494" y="4692182"/>
          <a:ext cx="3717282" cy="20734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39094">
                  <a:extLst>
                    <a:ext uri="{9D8B030D-6E8A-4147-A177-3AD203B41FA5}">
                      <a16:colId xmlns:a16="http://schemas.microsoft.com/office/drawing/2014/main" val="2154431675"/>
                    </a:ext>
                  </a:extLst>
                </a:gridCol>
                <a:gridCol w="1239094">
                  <a:extLst>
                    <a:ext uri="{9D8B030D-6E8A-4147-A177-3AD203B41FA5}">
                      <a16:colId xmlns:a16="http://schemas.microsoft.com/office/drawing/2014/main" val="4168573300"/>
                    </a:ext>
                  </a:extLst>
                </a:gridCol>
                <a:gridCol w="423448">
                  <a:extLst>
                    <a:ext uri="{9D8B030D-6E8A-4147-A177-3AD203B41FA5}">
                      <a16:colId xmlns:a16="http://schemas.microsoft.com/office/drawing/2014/main" val="4093050527"/>
                    </a:ext>
                  </a:extLst>
                </a:gridCol>
                <a:gridCol w="815646">
                  <a:extLst>
                    <a:ext uri="{9D8B030D-6E8A-4147-A177-3AD203B41FA5}">
                      <a16:colId xmlns:a16="http://schemas.microsoft.com/office/drawing/2014/main" val="680896133"/>
                    </a:ext>
                  </a:extLst>
                </a:gridCol>
              </a:tblGrid>
              <a:tr h="543380">
                <a:tc>
                  <a:txBody>
                    <a:bodyPr/>
                    <a:lstStyle/>
                    <a:p>
                      <a:r>
                        <a:rPr lang="en-US" altLang="zh-TW" sz="12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423</a:t>
                      </a:r>
                    </a:p>
                    <a:p>
                      <a:r>
                        <a:rPr lang="zh-TW" altLang="en-US" sz="14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五年一班</a:t>
                      </a:r>
                    </a:p>
                  </a:txBody>
                  <a:tcPr marL="77349" marR="77349" marT="38675" marB="38675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2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426</a:t>
                      </a:r>
                      <a:r>
                        <a:rPr lang="zh-TW" altLang="en-US" sz="15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視聽教室</a:t>
                      </a:r>
                    </a:p>
                  </a:txBody>
                  <a:tcPr marL="77349" marR="77349" marT="38675" marB="38675">
                    <a:solidFill>
                      <a:srgbClr val="FF7C80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altLang="zh-TW" sz="12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425</a:t>
                      </a:r>
                    </a:p>
                    <a:p>
                      <a:r>
                        <a:rPr lang="zh-TW" altLang="en-US" sz="14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五年二班</a:t>
                      </a:r>
                    </a:p>
                  </a:txBody>
                  <a:tcPr marL="77349" marR="77349" marT="38675" marB="38675"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16565"/>
                  </a:ext>
                </a:extLst>
              </a:tr>
              <a:tr h="543380">
                <a:tc>
                  <a:txBody>
                    <a:bodyPr/>
                    <a:lstStyle/>
                    <a:p>
                      <a:r>
                        <a:rPr lang="en-US" altLang="zh-TW" sz="12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323</a:t>
                      </a:r>
                    </a:p>
                    <a:p>
                      <a:r>
                        <a:rPr lang="zh-TW" altLang="en-US" sz="14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三年一班</a:t>
                      </a:r>
                      <a:endParaRPr lang="en-US" altLang="zh-TW" sz="1400" b="1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7349" marR="77349" marT="38675" marB="38675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2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326</a:t>
                      </a:r>
                      <a:r>
                        <a:rPr lang="zh-TW" altLang="en-US" sz="15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圖書館</a:t>
                      </a:r>
                    </a:p>
                  </a:txBody>
                  <a:tcPr marL="77349" marR="77349" marT="38675" marB="38675">
                    <a:solidFill>
                      <a:srgbClr val="FF7C80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altLang="zh-TW" sz="12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325</a:t>
                      </a:r>
                    </a:p>
                    <a:p>
                      <a:r>
                        <a:rPr lang="zh-TW" altLang="en-US" sz="1400" b="1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三年二班</a:t>
                      </a:r>
                    </a:p>
                  </a:txBody>
                  <a:tcPr marL="77349" marR="77349" marT="38675" marB="38675"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4070996"/>
                  </a:ext>
                </a:extLst>
              </a:tr>
              <a:tr h="543600">
                <a:tc>
                  <a:txBody>
                    <a:bodyPr/>
                    <a:lstStyle/>
                    <a:p>
                      <a:r>
                        <a:rPr lang="en-US" altLang="zh-TW" sz="12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223</a:t>
                      </a:r>
                    </a:p>
                    <a:p>
                      <a:r>
                        <a:rPr lang="zh-TW" altLang="en-US" sz="12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校史室兼會議室</a:t>
                      </a:r>
                    </a:p>
                  </a:txBody>
                  <a:tcPr marL="77349" marR="77349" marT="38675" marB="38675">
                    <a:solidFill>
                      <a:srgbClr val="FF7C8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21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川堂</a:t>
                      </a:r>
                    </a:p>
                  </a:txBody>
                  <a:tcPr marL="85676" marR="85676" marT="42838" marB="42838"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US" altLang="zh-TW" sz="11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225</a:t>
                      </a:r>
                    </a:p>
                    <a:p>
                      <a:pPr algn="l"/>
                      <a:r>
                        <a:rPr lang="zh-TW" altLang="en-US" sz="105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校長室兼會客室</a:t>
                      </a:r>
                      <a:endParaRPr lang="en-US" altLang="zh-TW" sz="11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7349" marR="77349" marT="38675" marB="38675">
                    <a:solidFill>
                      <a:srgbClr val="FF7C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9952146"/>
                  </a:ext>
                </a:extLst>
              </a:tr>
              <a:tr h="313695">
                <a:tc>
                  <a:txBody>
                    <a:bodyPr/>
                    <a:lstStyle/>
                    <a:p>
                      <a:r>
                        <a:rPr lang="en-US" altLang="zh-TW" sz="12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123</a:t>
                      </a:r>
                      <a:r>
                        <a:rPr lang="zh-TW" altLang="en-US" sz="12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白雲班</a:t>
                      </a:r>
                      <a:r>
                        <a:rPr lang="en-US" altLang="zh-TW" sz="1200" dirty="0">
                          <a:latin typeface="+mn-lt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2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幼</a:t>
                      </a:r>
                      <a:r>
                        <a:rPr lang="en-US" altLang="zh-TW" sz="1200" dirty="0">
                          <a:latin typeface="+mn-lt"/>
                          <a:ea typeface="標楷體" panose="03000509000000000000" pitchFamily="65" charset="-120"/>
                        </a:rPr>
                        <a:t>)</a:t>
                      </a:r>
                      <a:endParaRPr lang="zh-TW" altLang="en-US" sz="1500" dirty="0">
                        <a:latin typeface="+mn-lt"/>
                        <a:ea typeface="標楷體" panose="03000509000000000000" pitchFamily="65" charset="-120"/>
                      </a:endParaRPr>
                    </a:p>
                  </a:txBody>
                  <a:tcPr marL="77349" marR="77349" marT="38675" marB="38675">
                    <a:solidFill>
                      <a:srgbClr val="FF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105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諮商室</a:t>
                      </a:r>
                    </a:p>
                  </a:txBody>
                  <a:tcPr marL="77349" marR="77349" marT="38675" marB="38675"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125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輔導室</a:t>
                      </a:r>
                    </a:p>
                  </a:txBody>
                  <a:tcPr marL="77349" marR="77349" marT="38675" marB="38675">
                    <a:solidFill>
                      <a:srgbClr val="FF6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293490"/>
                  </a:ext>
                </a:extLst>
              </a:tr>
            </a:tbl>
          </a:graphicData>
        </a:graphic>
      </p:graphicFrame>
      <p:sp>
        <p:nvSpPr>
          <p:cNvPr id="12" name="文字方塊 11">
            <a:extLst>
              <a:ext uri="{FF2B5EF4-FFF2-40B4-BE49-F238E27FC236}">
                <a16:creationId xmlns:a16="http://schemas.microsoft.com/office/drawing/2014/main" id="{711630CD-532A-480D-B076-C385B8003DD7}"/>
              </a:ext>
            </a:extLst>
          </p:cNvPr>
          <p:cNvSpPr txBox="1"/>
          <p:nvPr/>
        </p:nvSpPr>
        <p:spPr>
          <a:xfrm>
            <a:off x="2864279" y="6114406"/>
            <a:ext cx="408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1F</a:t>
            </a:r>
            <a:endParaRPr kumimoji="0" lang="zh-TW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2BE4D31D-BCED-465B-A400-C33623BBC07C}"/>
              </a:ext>
            </a:extLst>
          </p:cNvPr>
          <p:cNvSpPr txBox="1"/>
          <p:nvPr/>
        </p:nvSpPr>
        <p:spPr>
          <a:xfrm flipH="1">
            <a:off x="1212289" y="6114406"/>
            <a:ext cx="408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3F</a:t>
            </a:r>
            <a:endParaRPr kumimoji="0" lang="zh-TW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AC2CBDC0-F60D-4174-8591-5D427B247040}"/>
              </a:ext>
            </a:extLst>
          </p:cNvPr>
          <p:cNvSpPr txBox="1"/>
          <p:nvPr/>
        </p:nvSpPr>
        <p:spPr>
          <a:xfrm>
            <a:off x="2038284" y="6114406"/>
            <a:ext cx="408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2F</a:t>
            </a:r>
            <a:endParaRPr kumimoji="0" lang="zh-TW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4FADE27D-50AB-42B4-996F-C29394BFFC6B}"/>
              </a:ext>
            </a:extLst>
          </p:cNvPr>
          <p:cNvSpPr txBox="1"/>
          <p:nvPr/>
        </p:nvSpPr>
        <p:spPr>
          <a:xfrm>
            <a:off x="466078" y="6114406"/>
            <a:ext cx="408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4F</a:t>
            </a:r>
            <a:endParaRPr kumimoji="0" lang="zh-TW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142544CC-7F40-4ED7-9A50-6ACFC996C8F4}"/>
              </a:ext>
            </a:extLst>
          </p:cNvPr>
          <p:cNvSpPr txBox="1"/>
          <p:nvPr/>
        </p:nvSpPr>
        <p:spPr>
          <a:xfrm>
            <a:off x="11121757" y="6324566"/>
            <a:ext cx="408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4F</a:t>
            </a:r>
            <a:endParaRPr kumimoji="0" lang="zh-TW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06B1BD53-19E1-48A2-8DD0-841B0F7B3DB7}"/>
              </a:ext>
            </a:extLst>
          </p:cNvPr>
          <p:cNvSpPr txBox="1"/>
          <p:nvPr/>
        </p:nvSpPr>
        <p:spPr>
          <a:xfrm flipH="1">
            <a:off x="9265575" y="6324566"/>
            <a:ext cx="408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2F</a:t>
            </a:r>
            <a:endParaRPr kumimoji="0" lang="zh-TW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7B95211E-C468-40E0-88BC-4F4763FAB7B0}"/>
              </a:ext>
            </a:extLst>
          </p:cNvPr>
          <p:cNvSpPr txBox="1"/>
          <p:nvPr/>
        </p:nvSpPr>
        <p:spPr>
          <a:xfrm>
            <a:off x="10144838" y="6324566"/>
            <a:ext cx="408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3F</a:t>
            </a:r>
            <a:endParaRPr kumimoji="0" lang="zh-TW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7BD63048-22CC-43EA-8B7C-4A7F42260A8D}"/>
              </a:ext>
            </a:extLst>
          </p:cNvPr>
          <p:cNvSpPr txBox="1"/>
          <p:nvPr/>
        </p:nvSpPr>
        <p:spPr>
          <a:xfrm>
            <a:off x="8235279" y="6324566"/>
            <a:ext cx="408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1F</a:t>
            </a:r>
            <a:endParaRPr kumimoji="0" lang="zh-TW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A1A82BF0-A43F-486B-A414-31135F26DA21}"/>
              </a:ext>
            </a:extLst>
          </p:cNvPr>
          <p:cNvSpPr txBox="1"/>
          <p:nvPr/>
        </p:nvSpPr>
        <p:spPr>
          <a:xfrm>
            <a:off x="2874636" y="1226180"/>
            <a:ext cx="408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1F</a:t>
            </a:r>
            <a:endParaRPr kumimoji="0" lang="zh-TW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E0708BCA-C905-4F03-8BA0-0B6E5313157B}"/>
              </a:ext>
            </a:extLst>
          </p:cNvPr>
          <p:cNvSpPr txBox="1"/>
          <p:nvPr/>
        </p:nvSpPr>
        <p:spPr>
          <a:xfrm flipH="1">
            <a:off x="1222646" y="1226180"/>
            <a:ext cx="408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3F</a:t>
            </a:r>
            <a:endParaRPr kumimoji="0" lang="zh-TW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64A17D06-6D84-4F15-89E8-86782DDE6F76}"/>
              </a:ext>
            </a:extLst>
          </p:cNvPr>
          <p:cNvSpPr txBox="1"/>
          <p:nvPr/>
        </p:nvSpPr>
        <p:spPr>
          <a:xfrm>
            <a:off x="2048641" y="1226180"/>
            <a:ext cx="408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2F</a:t>
            </a:r>
            <a:endParaRPr kumimoji="0" lang="zh-TW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3B739064-FA4D-47D0-8986-1DB6F069F5B7}"/>
              </a:ext>
            </a:extLst>
          </p:cNvPr>
          <p:cNvSpPr txBox="1"/>
          <p:nvPr/>
        </p:nvSpPr>
        <p:spPr>
          <a:xfrm>
            <a:off x="476435" y="1226180"/>
            <a:ext cx="408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4F</a:t>
            </a:r>
            <a:endParaRPr kumimoji="0" lang="zh-TW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BDA3310D-7608-4A00-A5DC-D21BE66254AD}"/>
              </a:ext>
            </a:extLst>
          </p:cNvPr>
          <p:cNvSpPr txBox="1"/>
          <p:nvPr/>
        </p:nvSpPr>
        <p:spPr>
          <a:xfrm>
            <a:off x="11132114" y="1209909"/>
            <a:ext cx="408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4F</a:t>
            </a:r>
            <a:endParaRPr kumimoji="0" lang="zh-TW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BB72EC48-A2EC-4A0B-A3BA-50BAE68D4C9D}"/>
              </a:ext>
            </a:extLst>
          </p:cNvPr>
          <p:cNvSpPr txBox="1"/>
          <p:nvPr/>
        </p:nvSpPr>
        <p:spPr>
          <a:xfrm flipH="1">
            <a:off x="9275932" y="1209909"/>
            <a:ext cx="408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2F</a:t>
            </a:r>
            <a:endParaRPr kumimoji="0" lang="zh-TW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65B99BDE-DFB1-4443-AF48-6746BA7066AA}"/>
              </a:ext>
            </a:extLst>
          </p:cNvPr>
          <p:cNvSpPr txBox="1"/>
          <p:nvPr/>
        </p:nvSpPr>
        <p:spPr>
          <a:xfrm>
            <a:off x="10155195" y="1209909"/>
            <a:ext cx="408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3F</a:t>
            </a:r>
            <a:endParaRPr kumimoji="0" lang="zh-TW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D6C595BA-9897-4994-81BF-6F86836FB609}"/>
              </a:ext>
            </a:extLst>
          </p:cNvPr>
          <p:cNvSpPr txBox="1"/>
          <p:nvPr/>
        </p:nvSpPr>
        <p:spPr>
          <a:xfrm>
            <a:off x="8245636" y="1209909"/>
            <a:ext cx="408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1F</a:t>
            </a:r>
            <a:endParaRPr kumimoji="0" lang="zh-TW" alt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grpSp>
        <p:nvGrpSpPr>
          <p:cNvPr id="114" name="群組 113"/>
          <p:cNvGrpSpPr/>
          <p:nvPr/>
        </p:nvGrpSpPr>
        <p:grpSpPr>
          <a:xfrm>
            <a:off x="7514092" y="4809840"/>
            <a:ext cx="408374" cy="1877883"/>
            <a:chOff x="7514092" y="4809840"/>
            <a:chExt cx="408374" cy="1877883"/>
          </a:xfrm>
        </p:grpSpPr>
        <p:sp>
          <p:nvSpPr>
            <p:cNvPr id="28" name="文字方塊 27">
              <a:extLst>
                <a:ext uri="{FF2B5EF4-FFF2-40B4-BE49-F238E27FC236}">
                  <a16:creationId xmlns:a16="http://schemas.microsoft.com/office/drawing/2014/main" id="{7E5ED33A-D46A-472F-AC5D-D06F5C001EE8}"/>
                </a:ext>
              </a:extLst>
            </p:cNvPr>
            <p:cNvSpPr txBox="1"/>
            <p:nvPr/>
          </p:nvSpPr>
          <p:spPr>
            <a:xfrm>
              <a:off x="7514092" y="4809840"/>
              <a:ext cx="4083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新細明體" panose="02020500000000000000" pitchFamily="18" charset="-120"/>
                  <a:cs typeface="+mn-cs"/>
                </a:rPr>
                <a:t>4F</a:t>
              </a:r>
              <a:endPara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29" name="文字方塊 28">
              <a:extLst>
                <a:ext uri="{FF2B5EF4-FFF2-40B4-BE49-F238E27FC236}">
                  <a16:creationId xmlns:a16="http://schemas.microsoft.com/office/drawing/2014/main" id="{27057302-BC1A-4685-B996-821848C7EA76}"/>
                </a:ext>
              </a:extLst>
            </p:cNvPr>
            <p:cNvSpPr txBox="1"/>
            <p:nvPr/>
          </p:nvSpPr>
          <p:spPr>
            <a:xfrm flipH="1">
              <a:off x="7514092" y="5856578"/>
              <a:ext cx="4083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新細明體" panose="02020500000000000000" pitchFamily="18" charset="-120"/>
                  <a:cs typeface="+mn-cs"/>
                </a:rPr>
                <a:t>2F</a:t>
              </a:r>
              <a:endPara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30" name="文字方塊 29">
              <a:extLst>
                <a:ext uri="{FF2B5EF4-FFF2-40B4-BE49-F238E27FC236}">
                  <a16:creationId xmlns:a16="http://schemas.microsoft.com/office/drawing/2014/main" id="{D0A87B6E-E640-4543-9737-E98F253F51CE}"/>
                </a:ext>
              </a:extLst>
            </p:cNvPr>
            <p:cNvSpPr txBox="1"/>
            <p:nvPr/>
          </p:nvSpPr>
          <p:spPr>
            <a:xfrm>
              <a:off x="7514092" y="5333209"/>
              <a:ext cx="4083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新細明體" panose="02020500000000000000" pitchFamily="18" charset="-120"/>
                  <a:cs typeface="+mn-cs"/>
                </a:rPr>
                <a:t>3F</a:t>
              </a:r>
              <a:endPara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31" name="文字方塊 30">
              <a:extLst>
                <a:ext uri="{FF2B5EF4-FFF2-40B4-BE49-F238E27FC236}">
                  <a16:creationId xmlns:a16="http://schemas.microsoft.com/office/drawing/2014/main" id="{3F904EDA-5C4B-456D-8D70-90CE894A6D9B}"/>
                </a:ext>
              </a:extLst>
            </p:cNvPr>
            <p:cNvSpPr txBox="1"/>
            <p:nvPr/>
          </p:nvSpPr>
          <p:spPr>
            <a:xfrm>
              <a:off x="7514092" y="6379946"/>
              <a:ext cx="4083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TW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新細明體" panose="02020500000000000000" pitchFamily="18" charset="-120"/>
                  <a:cs typeface="+mn-cs"/>
                </a:rPr>
                <a:t>1F</a:t>
              </a:r>
              <a:endParaRPr kumimoji="0" lang="zh-TW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</p:grp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501BF557-5662-4F4C-AC5B-E3503CD07BCC}"/>
              </a:ext>
            </a:extLst>
          </p:cNvPr>
          <p:cNvSpPr txBox="1"/>
          <p:nvPr/>
        </p:nvSpPr>
        <p:spPr>
          <a:xfrm>
            <a:off x="3696380" y="103868"/>
            <a:ext cx="4083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4F</a:t>
            </a:r>
            <a:endParaRPr kumimoji="0" lang="zh-TW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3" name="文字方塊 32">
            <a:extLst>
              <a:ext uri="{FF2B5EF4-FFF2-40B4-BE49-F238E27FC236}">
                <a16:creationId xmlns:a16="http://schemas.microsoft.com/office/drawing/2014/main" id="{FE5C55F3-85DE-4CCD-B689-DE2899DE26AA}"/>
              </a:ext>
            </a:extLst>
          </p:cNvPr>
          <p:cNvSpPr txBox="1"/>
          <p:nvPr/>
        </p:nvSpPr>
        <p:spPr>
          <a:xfrm flipH="1">
            <a:off x="3696380" y="1706412"/>
            <a:ext cx="4083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2F</a:t>
            </a:r>
            <a:endParaRPr kumimoji="0" lang="zh-TW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4" name="文字方塊 33">
            <a:extLst>
              <a:ext uri="{FF2B5EF4-FFF2-40B4-BE49-F238E27FC236}">
                <a16:creationId xmlns:a16="http://schemas.microsoft.com/office/drawing/2014/main" id="{55AE4A16-32A0-412E-BC8B-25227337987C}"/>
              </a:ext>
            </a:extLst>
          </p:cNvPr>
          <p:cNvSpPr txBox="1"/>
          <p:nvPr/>
        </p:nvSpPr>
        <p:spPr>
          <a:xfrm>
            <a:off x="3696380" y="710053"/>
            <a:ext cx="4083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3F</a:t>
            </a:r>
            <a:endParaRPr kumimoji="0" lang="zh-TW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5" name="文字方塊 34">
            <a:extLst>
              <a:ext uri="{FF2B5EF4-FFF2-40B4-BE49-F238E27FC236}">
                <a16:creationId xmlns:a16="http://schemas.microsoft.com/office/drawing/2014/main" id="{76AED951-941C-4F38-B653-1775DEF0193A}"/>
              </a:ext>
            </a:extLst>
          </p:cNvPr>
          <p:cNvSpPr txBox="1"/>
          <p:nvPr/>
        </p:nvSpPr>
        <p:spPr>
          <a:xfrm>
            <a:off x="3696380" y="2182277"/>
            <a:ext cx="4083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  <a:t>1F</a:t>
            </a:r>
            <a:endParaRPr kumimoji="0" lang="zh-TW" altLang="en-US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新細明體" panose="02020500000000000000" pitchFamily="18" charset="-120"/>
              <a:cs typeface="+mn-cs"/>
            </a:endParaRPr>
          </a:p>
        </p:txBody>
      </p:sp>
      <p:graphicFrame>
        <p:nvGraphicFramePr>
          <p:cNvPr id="40" name="表格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7525687"/>
              </p:ext>
            </p:extLst>
          </p:nvPr>
        </p:nvGraphicFramePr>
        <p:xfrm>
          <a:off x="4013410" y="58680"/>
          <a:ext cx="3445971" cy="23501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9145">
                  <a:extLst>
                    <a:ext uri="{9D8B030D-6E8A-4147-A177-3AD203B41FA5}">
                      <a16:colId xmlns:a16="http://schemas.microsoft.com/office/drawing/2014/main" val="1848791436"/>
                    </a:ext>
                  </a:extLst>
                </a:gridCol>
                <a:gridCol w="249382">
                  <a:extLst>
                    <a:ext uri="{9D8B030D-6E8A-4147-A177-3AD203B41FA5}">
                      <a16:colId xmlns:a16="http://schemas.microsoft.com/office/drawing/2014/main" val="2387540060"/>
                    </a:ext>
                  </a:extLst>
                </a:gridCol>
                <a:gridCol w="369455">
                  <a:extLst>
                    <a:ext uri="{9D8B030D-6E8A-4147-A177-3AD203B41FA5}">
                      <a16:colId xmlns:a16="http://schemas.microsoft.com/office/drawing/2014/main" val="1001426440"/>
                    </a:ext>
                  </a:extLst>
                </a:gridCol>
                <a:gridCol w="369455">
                  <a:extLst>
                    <a:ext uri="{9D8B030D-6E8A-4147-A177-3AD203B41FA5}">
                      <a16:colId xmlns:a16="http://schemas.microsoft.com/office/drawing/2014/main" val="3482370763"/>
                    </a:ext>
                  </a:extLst>
                </a:gridCol>
                <a:gridCol w="249958">
                  <a:extLst>
                    <a:ext uri="{9D8B030D-6E8A-4147-A177-3AD203B41FA5}">
                      <a16:colId xmlns:a16="http://schemas.microsoft.com/office/drawing/2014/main" val="3582456026"/>
                    </a:ext>
                  </a:extLst>
                </a:gridCol>
                <a:gridCol w="1078576">
                  <a:extLst>
                    <a:ext uri="{9D8B030D-6E8A-4147-A177-3AD203B41FA5}">
                      <a16:colId xmlns:a16="http://schemas.microsoft.com/office/drawing/2014/main" val="2440021281"/>
                    </a:ext>
                  </a:extLst>
                </a:gridCol>
              </a:tblGrid>
              <a:tr h="250928">
                <a:tc gridSpan="6">
                  <a:txBody>
                    <a:bodyPr/>
                    <a:lstStyle/>
                    <a:p>
                      <a:pPr algn="ctr"/>
                      <a:r>
                        <a:rPr lang="zh-TW" altLang="en-US" sz="12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小廣場</a:t>
                      </a:r>
                    </a:p>
                  </a:txBody>
                  <a:tcPr marL="78922" marR="78922" marT="39461" marB="39461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6357556"/>
                  </a:ext>
                </a:extLst>
              </a:tr>
              <a:tr h="484640"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8922" marR="78922" marT="39461" marB="3946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9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廁所</a:t>
                      </a:r>
                    </a:p>
                  </a:txBody>
                  <a:tcPr marL="78922" marR="78922" marT="39461" marB="39461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8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教師研習室</a:t>
                      </a:r>
                    </a:p>
                  </a:txBody>
                  <a:tcPr marL="78922" marR="78922" marT="39461" marB="39461"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機房</a:t>
                      </a:r>
                    </a:p>
                  </a:txBody>
                  <a:tcPr marL="78922" marR="78922" marT="39461" marB="39461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9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廁所</a:t>
                      </a:r>
                    </a:p>
                  </a:txBody>
                  <a:tcPr marL="78922" marR="78922" marT="39461" marB="39461"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marL="78922" marR="78922" marT="39461" marB="39461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8603793"/>
                  </a:ext>
                </a:extLst>
              </a:tr>
              <a:tr h="324000">
                <a:tc gridSpan="6">
                  <a:txBody>
                    <a:bodyPr/>
                    <a:lstStyle/>
                    <a:p>
                      <a:pPr algn="ctr"/>
                      <a:r>
                        <a:rPr lang="zh-TW" altLang="en-US" sz="1200" u="none" dirty="0"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長廊</a:t>
                      </a:r>
                      <a:endParaRPr lang="en-US" altLang="zh-TW" sz="1200" u="none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 algn="ctr"/>
                      <a:endParaRPr lang="zh-TW" altLang="en-US" sz="400" u="none" dirty="0"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78922" marR="78922" marT="39461" marB="39461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8255900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r>
                        <a:rPr lang="en-US" altLang="zh-TW" sz="15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314</a:t>
                      </a:r>
                    </a:p>
                    <a:p>
                      <a:r>
                        <a:rPr lang="zh-TW" altLang="en-US" sz="14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四年四班</a:t>
                      </a:r>
                    </a:p>
                  </a:txBody>
                  <a:tcPr marL="78922" marR="78922" marT="39461" marB="39461">
                    <a:solidFill>
                      <a:srgbClr val="FFE599"/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en-US" altLang="zh-TW" sz="15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313</a:t>
                      </a:r>
                    </a:p>
                    <a:p>
                      <a:r>
                        <a:rPr lang="zh-TW" altLang="en-US" sz="15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四年三班</a:t>
                      </a:r>
                      <a:endParaRPr lang="zh-TW" altLang="en-US" dirty="0"/>
                    </a:p>
                  </a:txBody>
                  <a:tcPr marL="73317" marR="73317" marT="36659" marB="36659">
                    <a:solidFill>
                      <a:srgbClr val="FFE5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15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312</a:t>
                      </a:r>
                      <a:r>
                        <a:rPr lang="zh-TW" altLang="en-US" sz="13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電腦教室</a:t>
                      </a:r>
                      <a:r>
                        <a:rPr lang="en-US" altLang="zh-TW" sz="13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(</a:t>
                      </a:r>
                      <a:r>
                        <a:rPr lang="zh-TW" altLang="en-US" sz="13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一</a:t>
                      </a:r>
                      <a:r>
                        <a:rPr lang="en-US" altLang="zh-TW" sz="1300" dirty="0"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)</a:t>
                      </a:r>
                      <a:endParaRPr lang="zh-TW" altLang="en-US" dirty="0"/>
                    </a:p>
                  </a:txBody>
                  <a:tcPr marL="78922" marR="78922" marT="39461" marB="39461">
                    <a:solidFill>
                      <a:srgbClr val="FFE5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444292"/>
                  </a:ext>
                </a:extLst>
              </a:tr>
              <a:tr h="682705">
                <a:tc gridSpan="6">
                  <a:txBody>
                    <a:bodyPr/>
                    <a:lstStyle/>
                    <a:p>
                      <a:pPr algn="ctr"/>
                      <a:r>
                        <a:rPr lang="zh-TW" altLang="en-US" sz="36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游泳池</a:t>
                      </a:r>
                    </a:p>
                  </a:txBody>
                  <a:tcPr marL="78922" marR="78922" marT="39461" marB="39461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0449800"/>
                  </a:ext>
                </a:extLst>
              </a:tr>
            </a:tbl>
          </a:graphicData>
        </a:graphic>
      </p:graphicFrame>
      <p:sp>
        <p:nvSpPr>
          <p:cNvPr id="42" name="圓柱 41"/>
          <p:cNvSpPr/>
          <p:nvPr/>
        </p:nvSpPr>
        <p:spPr>
          <a:xfrm>
            <a:off x="4506987" y="318298"/>
            <a:ext cx="341976" cy="508543"/>
          </a:xfrm>
          <a:prstGeom prst="can">
            <a:avLst>
              <a:gd name="adj" fmla="val 61485"/>
            </a:avLst>
          </a:prstGeom>
          <a:solidFill>
            <a:srgbClr val="FFCCF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柱</a:t>
            </a:r>
          </a:p>
        </p:txBody>
      </p:sp>
      <p:sp>
        <p:nvSpPr>
          <p:cNvPr id="43" name="圓柱 42"/>
          <p:cNvSpPr/>
          <p:nvPr/>
        </p:nvSpPr>
        <p:spPr>
          <a:xfrm>
            <a:off x="6629993" y="319112"/>
            <a:ext cx="341976" cy="508543"/>
          </a:xfrm>
          <a:prstGeom prst="can">
            <a:avLst>
              <a:gd name="adj" fmla="val 61485"/>
            </a:avLst>
          </a:prstGeom>
          <a:solidFill>
            <a:srgbClr val="FFCCFF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柱</a:t>
            </a:r>
          </a:p>
        </p:txBody>
      </p:sp>
      <p:grpSp>
        <p:nvGrpSpPr>
          <p:cNvPr id="2" name="群組 1"/>
          <p:cNvGrpSpPr/>
          <p:nvPr/>
        </p:nvGrpSpPr>
        <p:grpSpPr>
          <a:xfrm>
            <a:off x="7918145" y="4959573"/>
            <a:ext cx="3963527" cy="180000"/>
            <a:chOff x="7927381" y="4591916"/>
            <a:chExt cx="3963527" cy="180000"/>
          </a:xfrm>
        </p:grpSpPr>
        <p:grpSp>
          <p:nvGrpSpPr>
            <p:cNvPr id="44" name="群組 43"/>
            <p:cNvGrpSpPr/>
            <p:nvPr/>
          </p:nvGrpSpPr>
          <p:grpSpPr>
            <a:xfrm flipH="1">
              <a:off x="7927381" y="4591916"/>
              <a:ext cx="990000" cy="180000"/>
              <a:chOff x="720437" y="1791853"/>
              <a:chExt cx="1066800" cy="1325419"/>
            </a:xfrm>
          </p:grpSpPr>
          <p:cxnSp>
            <p:nvCxnSpPr>
              <p:cNvPr id="45" name="肘形接點 44"/>
              <p:cNvCxnSpPr/>
              <p:nvPr/>
            </p:nvCxnSpPr>
            <p:spPr>
              <a:xfrm rot="16200000" flipH="1">
                <a:off x="743527" y="2073563"/>
                <a:ext cx="563419" cy="30480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肘形接點 45"/>
              <p:cNvCxnSpPr/>
              <p:nvPr/>
            </p:nvCxnSpPr>
            <p:spPr>
              <a:xfrm rot="16200000" flipH="1">
                <a:off x="1048327" y="2378363"/>
                <a:ext cx="563419" cy="30480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肘形接點 46"/>
              <p:cNvCxnSpPr/>
              <p:nvPr/>
            </p:nvCxnSpPr>
            <p:spPr>
              <a:xfrm rot="16200000" flipH="1">
                <a:off x="591127" y="1921163"/>
                <a:ext cx="563419" cy="30480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肘形接點 47"/>
              <p:cNvCxnSpPr/>
              <p:nvPr/>
            </p:nvCxnSpPr>
            <p:spPr>
              <a:xfrm rot="16200000" flipH="1">
                <a:off x="895927" y="2225963"/>
                <a:ext cx="563419" cy="30480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肘形接點 48"/>
              <p:cNvCxnSpPr/>
              <p:nvPr/>
            </p:nvCxnSpPr>
            <p:spPr>
              <a:xfrm rot="16200000" flipH="1">
                <a:off x="1200727" y="2530763"/>
                <a:ext cx="563419" cy="30480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肘形接點 49"/>
              <p:cNvCxnSpPr/>
              <p:nvPr/>
            </p:nvCxnSpPr>
            <p:spPr>
              <a:xfrm rot="16200000" flipH="1">
                <a:off x="1353127" y="2683163"/>
                <a:ext cx="563419" cy="30480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群組 50"/>
            <p:cNvGrpSpPr/>
            <p:nvPr/>
          </p:nvGrpSpPr>
          <p:grpSpPr>
            <a:xfrm flipH="1">
              <a:off x="8920288" y="4591916"/>
              <a:ext cx="990000" cy="180000"/>
              <a:chOff x="720437" y="1791853"/>
              <a:chExt cx="1066800" cy="1325419"/>
            </a:xfrm>
          </p:grpSpPr>
          <p:cxnSp>
            <p:nvCxnSpPr>
              <p:cNvPr id="52" name="肘形接點 51"/>
              <p:cNvCxnSpPr/>
              <p:nvPr/>
            </p:nvCxnSpPr>
            <p:spPr>
              <a:xfrm rot="16200000" flipH="1">
                <a:off x="743527" y="2073563"/>
                <a:ext cx="563419" cy="30480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肘形接點 52"/>
              <p:cNvCxnSpPr/>
              <p:nvPr/>
            </p:nvCxnSpPr>
            <p:spPr>
              <a:xfrm rot="16200000" flipH="1">
                <a:off x="1048327" y="2378363"/>
                <a:ext cx="563419" cy="30480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肘形接點 53"/>
              <p:cNvCxnSpPr/>
              <p:nvPr/>
            </p:nvCxnSpPr>
            <p:spPr>
              <a:xfrm rot="16200000" flipH="1">
                <a:off x="591127" y="1921163"/>
                <a:ext cx="563419" cy="30480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肘形接點 54"/>
              <p:cNvCxnSpPr/>
              <p:nvPr/>
            </p:nvCxnSpPr>
            <p:spPr>
              <a:xfrm rot="16200000" flipH="1">
                <a:off x="895927" y="2225963"/>
                <a:ext cx="563419" cy="30480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肘形接點 55"/>
              <p:cNvCxnSpPr/>
              <p:nvPr/>
            </p:nvCxnSpPr>
            <p:spPr>
              <a:xfrm rot="16200000" flipH="1">
                <a:off x="1200727" y="2530763"/>
                <a:ext cx="563419" cy="30480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肘形接點 56"/>
              <p:cNvCxnSpPr/>
              <p:nvPr/>
            </p:nvCxnSpPr>
            <p:spPr>
              <a:xfrm rot="16200000" flipH="1">
                <a:off x="1353127" y="2683163"/>
                <a:ext cx="563419" cy="30480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8" name="群組 57"/>
            <p:cNvGrpSpPr/>
            <p:nvPr/>
          </p:nvGrpSpPr>
          <p:grpSpPr>
            <a:xfrm flipH="1">
              <a:off x="9903958" y="4591916"/>
              <a:ext cx="990000" cy="180000"/>
              <a:chOff x="720437" y="1791853"/>
              <a:chExt cx="1066800" cy="1325419"/>
            </a:xfrm>
          </p:grpSpPr>
          <p:cxnSp>
            <p:nvCxnSpPr>
              <p:cNvPr id="59" name="肘形接點 58"/>
              <p:cNvCxnSpPr/>
              <p:nvPr/>
            </p:nvCxnSpPr>
            <p:spPr>
              <a:xfrm rot="16200000" flipH="1">
                <a:off x="743527" y="2073563"/>
                <a:ext cx="563419" cy="30480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肘形接點 59"/>
              <p:cNvCxnSpPr/>
              <p:nvPr/>
            </p:nvCxnSpPr>
            <p:spPr>
              <a:xfrm rot="16200000" flipH="1">
                <a:off x="1048327" y="2378363"/>
                <a:ext cx="563419" cy="30480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肘形接點 60"/>
              <p:cNvCxnSpPr/>
              <p:nvPr/>
            </p:nvCxnSpPr>
            <p:spPr>
              <a:xfrm rot="16200000" flipH="1">
                <a:off x="591127" y="1921163"/>
                <a:ext cx="563419" cy="30480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肘形接點 61"/>
              <p:cNvCxnSpPr/>
              <p:nvPr/>
            </p:nvCxnSpPr>
            <p:spPr>
              <a:xfrm rot="16200000" flipH="1">
                <a:off x="895927" y="2225963"/>
                <a:ext cx="563419" cy="30480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肘形接點 62"/>
              <p:cNvCxnSpPr/>
              <p:nvPr/>
            </p:nvCxnSpPr>
            <p:spPr>
              <a:xfrm rot="16200000" flipH="1">
                <a:off x="1200727" y="2530763"/>
                <a:ext cx="563419" cy="30480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肘形接點 63"/>
              <p:cNvCxnSpPr/>
              <p:nvPr/>
            </p:nvCxnSpPr>
            <p:spPr>
              <a:xfrm rot="16200000" flipH="1">
                <a:off x="1353127" y="2683163"/>
                <a:ext cx="563419" cy="30480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5" name="群組 64"/>
            <p:cNvGrpSpPr/>
            <p:nvPr/>
          </p:nvGrpSpPr>
          <p:grpSpPr>
            <a:xfrm flipH="1">
              <a:off x="10900908" y="4591916"/>
              <a:ext cx="990000" cy="180000"/>
              <a:chOff x="720437" y="1791853"/>
              <a:chExt cx="1066800" cy="1325419"/>
            </a:xfrm>
          </p:grpSpPr>
          <p:cxnSp>
            <p:nvCxnSpPr>
              <p:cNvPr id="66" name="肘形接點 65"/>
              <p:cNvCxnSpPr/>
              <p:nvPr/>
            </p:nvCxnSpPr>
            <p:spPr>
              <a:xfrm rot="16200000" flipH="1">
                <a:off x="743527" y="2073563"/>
                <a:ext cx="563419" cy="30480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7" name="肘形接點 66"/>
              <p:cNvCxnSpPr/>
              <p:nvPr/>
            </p:nvCxnSpPr>
            <p:spPr>
              <a:xfrm rot="16200000" flipH="1">
                <a:off x="1048327" y="2378363"/>
                <a:ext cx="563419" cy="30480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肘形接點 67"/>
              <p:cNvCxnSpPr/>
              <p:nvPr/>
            </p:nvCxnSpPr>
            <p:spPr>
              <a:xfrm rot="16200000" flipH="1">
                <a:off x="591127" y="1921163"/>
                <a:ext cx="563419" cy="30480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肘形接點 68"/>
              <p:cNvCxnSpPr/>
              <p:nvPr/>
            </p:nvCxnSpPr>
            <p:spPr>
              <a:xfrm rot="16200000" flipH="1">
                <a:off x="895927" y="2225963"/>
                <a:ext cx="563419" cy="30480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0" name="肘形接點 69"/>
              <p:cNvCxnSpPr/>
              <p:nvPr/>
            </p:nvCxnSpPr>
            <p:spPr>
              <a:xfrm rot="16200000" flipH="1">
                <a:off x="1200727" y="2530763"/>
                <a:ext cx="563419" cy="30480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肘形接點 70"/>
              <p:cNvCxnSpPr/>
              <p:nvPr/>
            </p:nvCxnSpPr>
            <p:spPr>
              <a:xfrm rot="16200000" flipH="1">
                <a:off x="1353127" y="2683163"/>
                <a:ext cx="563419" cy="30480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2" name="群組 71"/>
          <p:cNvGrpSpPr/>
          <p:nvPr/>
        </p:nvGrpSpPr>
        <p:grpSpPr>
          <a:xfrm>
            <a:off x="7918145" y="2244664"/>
            <a:ext cx="3963527" cy="180000"/>
            <a:chOff x="7927381" y="4591916"/>
            <a:chExt cx="3963527" cy="180000"/>
          </a:xfrm>
        </p:grpSpPr>
        <p:grpSp>
          <p:nvGrpSpPr>
            <p:cNvPr id="73" name="群組 72"/>
            <p:cNvGrpSpPr/>
            <p:nvPr/>
          </p:nvGrpSpPr>
          <p:grpSpPr>
            <a:xfrm flipH="1">
              <a:off x="7927381" y="4591916"/>
              <a:ext cx="990000" cy="180000"/>
              <a:chOff x="720437" y="1791853"/>
              <a:chExt cx="1066800" cy="1325419"/>
            </a:xfrm>
          </p:grpSpPr>
          <p:cxnSp>
            <p:nvCxnSpPr>
              <p:cNvPr id="95" name="肘形接點 94"/>
              <p:cNvCxnSpPr/>
              <p:nvPr/>
            </p:nvCxnSpPr>
            <p:spPr>
              <a:xfrm rot="16200000" flipH="1">
                <a:off x="743527" y="2073563"/>
                <a:ext cx="563419" cy="30480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肘形接點 95"/>
              <p:cNvCxnSpPr/>
              <p:nvPr/>
            </p:nvCxnSpPr>
            <p:spPr>
              <a:xfrm rot="16200000" flipH="1">
                <a:off x="1048327" y="2378363"/>
                <a:ext cx="563419" cy="30480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肘形接點 96"/>
              <p:cNvCxnSpPr/>
              <p:nvPr/>
            </p:nvCxnSpPr>
            <p:spPr>
              <a:xfrm rot="16200000" flipH="1">
                <a:off x="591127" y="1921163"/>
                <a:ext cx="563419" cy="30480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肘形接點 97"/>
              <p:cNvCxnSpPr/>
              <p:nvPr/>
            </p:nvCxnSpPr>
            <p:spPr>
              <a:xfrm rot="16200000" flipH="1">
                <a:off x="895927" y="2225963"/>
                <a:ext cx="563419" cy="30480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肘形接點 98"/>
              <p:cNvCxnSpPr/>
              <p:nvPr/>
            </p:nvCxnSpPr>
            <p:spPr>
              <a:xfrm rot="16200000" flipH="1">
                <a:off x="1200727" y="2530763"/>
                <a:ext cx="563419" cy="30480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0" name="肘形接點 99"/>
              <p:cNvCxnSpPr/>
              <p:nvPr/>
            </p:nvCxnSpPr>
            <p:spPr>
              <a:xfrm rot="16200000" flipH="1">
                <a:off x="1353127" y="2683163"/>
                <a:ext cx="563419" cy="30480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4" name="群組 73"/>
            <p:cNvGrpSpPr/>
            <p:nvPr/>
          </p:nvGrpSpPr>
          <p:grpSpPr>
            <a:xfrm flipH="1">
              <a:off x="8920288" y="4591916"/>
              <a:ext cx="990000" cy="180000"/>
              <a:chOff x="720437" y="1791853"/>
              <a:chExt cx="1066800" cy="1325419"/>
            </a:xfrm>
          </p:grpSpPr>
          <p:cxnSp>
            <p:nvCxnSpPr>
              <p:cNvPr id="89" name="肘形接點 88"/>
              <p:cNvCxnSpPr/>
              <p:nvPr/>
            </p:nvCxnSpPr>
            <p:spPr>
              <a:xfrm rot="16200000" flipH="1">
                <a:off x="743527" y="2073563"/>
                <a:ext cx="563419" cy="30480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肘形接點 89"/>
              <p:cNvCxnSpPr/>
              <p:nvPr/>
            </p:nvCxnSpPr>
            <p:spPr>
              <a:xfrm rot="16200000" flipH="1">
                <a:off x="1048327" y="2378363"/>
                <a:ext cx="563419" cy="30480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肘形接點 90"/>
              <p:cNvCxnSpPr/>
              <p:nvPr/>
            </p:nvCxnSpPr>
            <p:spPr>
              <a:xfrm rot="16200000" flipH="1">
                <a:off x="591127" y="1921163"/>
                <a:ext cx="563419" cy="30480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肘形接點 91"/>
              <p:cNvCxnSpPr/>
              <p:nvPr/>
            </p:nvCxnSpPr>
            <p:spPr>
              <a:xfrm rot="16200000" flipH="1">
                <a:off x="895927" y="2225963"/>
                <a:ext cx="563419" cy="30480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肘形接點 92"/>
              <p:cNvCxnSpPr/>
              <p:nvPr/>
            </p:nvCxnSpPr>
            <p:spPr>
              <a:xfrm rot="16200000" flipH="1">
                <a:off x="1200727" y="2530763"/>
                <a:ext cx="563419" cy="30480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肘形接點 93"/>
              <p:cNvCxnSpPr/>
              <p:nvPr/>
            </p:nvCxnSpPr>
            <p:spPr>
              <a:xfrm rot="16200000" flipH="1">
                <a:off x="1353127" y="2683163"/>
                <a:ext cx="563419" cy="30480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5" name="群組 74"/>
            <p:cNvGrpSpPr/>
            <p:nvPr/>
          </p:nvGrpSpPr>
          <p:grpSpPr>
            <a:xfrm flipH="1">
              <a:off x="9903958" y="4591916"/>
              <a:ext cx="990000" cy="180000"/>
              <a:chOff x="720437" y="1791853"/>
              <a:chExt cx="1066800" cy="1325419"/>
            </a:xfrm>
          </p:grpSpPr>
          <p:cxnSp>
            <p:nvCxnSpPr>
              <p:cNvPr id="83" name="肘形接點 82"/>
              <p:cNvCxnSpPr/>
              <p:nvPr/>
            </p:nvCxnSpPr>
            <p:spPr>
              <a:xfrm rot="16200000" flipH="1">
                <a:off x="743527" y="2073563"/>
                <a:ext cx="563419" cy="30480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肘形接點 83"/>
              <p:cNvCxnSpPr/>
              <p:nvPr/>
            </p:nvCxnSpPr>
            <p:spPr>
              <a:xfrm rot="16200000" flipH="1">
                <a:off x="1048327" y="2378363"/>
                <a:ext cx="563419" cy="30480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肘形接點 84"/>
              <p:cNvCxnSpPr/>
              <p:nvPr/>
            </p:nvCxnSpPr>
            <p:spPr>
              <a:xfrm rot="16200000" flipH="1">
                <a:off x="591127" y="1921163"/>
                <a:ext cx="563419" cy="30480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肘形接點 85"/>
              <p:cNvCxnSpPr/>
              <p:nvPr/>
            </p:nvCxnSpPr>
            <p:spPr>
              <a:xfrm rot="16200000" flipH="1">
                <a:off x="895927" y="2225963"/>
                <a:ext cx="563419" cy="30480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肘形接點 86"/>
              <p:cNvCxnSpPr/>
              <p:nvPr/>
            </p:nvCxnSpPr>
            <p:spPr>
              <a:xfrm rot="16200000" flipH="1">
                <a:off x="1200727" y="2530763"/>
                <a:ext cx="563419" cy="30480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肘形接點 87"/>
              <p:cNvCxnSpPr/>
              <p:nvPr/>
            </p:nvCxnSpPr>
            <p:spPr>
              <a:xfrm rot="16200000" flipH="1">
                <a:off x="1353127" y="2683163"/>
                <a:ext cx="563419" cy="30480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6" name="群組 75"/>
            <p:cNvGrpSpPr/>
            <p:nvPr/>
          </p:nvGrpSpPr>
          <p:grpSpPr>
            <a:xfrm flipH="1">
              <a:off x="10900908" y="4591916"/>
              <a:ext cx="990000" cy="180000"/>
              <a:chOff x="720437" y="1791853"/>
              <a:chExt cx="1066800" cy="1325419"/>
            </a:xfrm>
          </p:grpSpPr>
          <p:cxnSp>
            <p:nvCxnSpPr>
              <p:cNvPr id="77" name="肘形接點 76"/>
              <p:cNvCxnSpPr/>
              <p:nvPr/>
            </p:nvCxnSpPr>
            <p:spPr>
              <a:xfrm rot="16200000" flipH="1">
                <a:off x="743527" y="2073563"/>
                <a:ext cx="563419" cy="30480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肘形接點 77"/>
              <p:cNvCxnSpPr/>
              <p:nvPr/>
            </p:nvCxnSpPr>
            <p:spPr>
              <a:xfrm rot="16200000" flipH="1">
                <a:off x="1048327" y="2378363"/>
                <a:ext cx="563419" cy="30480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肘形接點 78"/>
              <p:cNvCxnSpPr/>
              <p:nvPr/>
            </p:nvCxnSpPr>
            <p:spPr>
              <a:xfrm rot="16200000" flipH="1">
                <a:off x="591127" y="1921163"/>
                <a:ext cx="563419" cy="30480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肘形接點 79"/>
              <p:cNvCxnSpPr/>
              <p:nvPr/>
            </p:nvCxnSpPr>
            <p:spPr>
              <a:xfrm rot="16200000" flipH="1">
                <a:off x="895927" y="2225963"/>
                <a:ext cx="563419" cy="30480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肘形接點 80"/>
              <p:cNvCxnSpPr/>
              <p:nvPr/>
            </p:nvCxnSpPr>
            <p:spPr>
              <a:xfrm rot="16200000" flipH="1">
                <a:off x="1200727" y="2530763"/>
                <a:ext cx="563419" cy="30480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肘形接點 81"/>
              <p:cNvCxnSpPr/>
              <p:nvPr/>
            </p:nvCxnSpPr>
            <p:spPr>
              <a:xfrm rot="16200000" flipH="1">
                <a:off x="1353127" y="2683163"/>
                <a:ext cx="563419" cy="304800"/>
              </a:xfrm>
              <a:prstGeom prst="bentConnector3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13" name="群組 112"/>
          <p:cNvGrpSpPr/>
          <p:nvPr/>
        </p:nvGrpSpPr>
        <p:grpSpPr>
          <a:xfrm>
            <a:off x="310605" y="5689604"/>
            <a:ext cx="3297199" cy="508000"/>
            <a:chOff x="310605" y="5689604"/>
            <a:chExt cx="3297199" cy="508000"/>
          </a:xfrm>
        </p:grpSpPr>
        <p:grpSp>
          <p:nvGrpSpPr>
            <p:cNvPr id="7" name="群組 6"/>
            <p:cNvGrpSpPr/>
            <p:nvPr/>
          </p:nvGrpSpPr>
          <p:grpSpPr>
            <a:xfrm>
              <a:off x="310605" y="5717313"/>
              <a:ext cx="789068" cy="480291"/>
              <a:chOff x="310605" y="5717313"/>
              <a:chExt cx="770047" cy="480291"/>
            </a:xfrm>
          </p:grpSpPr>
          <p:sp>
            <p:nvSpPr>
              <p:cNvPr id="101" name="流程圖: 延遲 100"/>
              <p:cNvSpPr/>
              <p:nvPr/>
            </p:nvSpPr>
            <p:spPr>
              <a:xfrm rot="5400000">
                <a:off x="464720" y="5581671"/>
                <a:ext cx="461818" cy="770047"/>
              </a:xfrm>
              <a:prstGeom prst="flowChartDelay">
                <a:avLst/>
              </a:prstGeom>
              <a:solidFill>
                <a:srgbClr val="FF7C80"/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新細明體" panose="02020500000000000000" pitchFamily="18" charset="-120"/>
                  <a:cs typeface="+mn-cs"/>
                </a:endParaRPr>
              </a:p>
            </p:txBody>
          </p:sp>
          <p:sp>
            <p:nvSpPr>
              <p:cNvPr id="6" name="矩形 5"/>
              <p:cNvSpPr/>
              <p:nvPr/>
            </p:nvSpPr>
            <p:spPr>
              <a:xfrm>
                <a:off x="319204" y="5717313"/>
                <a:ext cx="752400" cy="144167"/>
              </a:xfrm>
              <a:prstGeom prst="rect">
                <a:avLst/>
              </a:prstGeom>
              <a:solidFill>
                <a:srgbClr val="FF7C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新細明體" panose="02020500000000000000" pitchFamily="18" charset="-120"/>
                  <a:cs typeface="+mn-cs"/>
                </a:endParaRPr>
              </a:p>
            </p:txBody>
          </p:sp>
        </p:grpSp>
        <p:grpSp>
          <p:nvGrpSpPr>
            <p:cNvPr id="112" name="群組 111"/>
            <p:cNvGrpSpPr/>
            <p:nvPr/>
          </p:nvGrpSpPr>
          <p:grpSpPr>
            <a:xfrm>
              <a:off x="1100310" y="5689604"/>
              <a:ext cx="770686" cy="492109"/>
              <a:chOff x="1100310" y="5689604"/>
              <a:chExt cx="770686" cy="492109"/>
            </a:xfrm>
          </p:grpSpPr>
          <p:sp>
            <p:nvSpPr>
              <p:cNvPr id="104" name="流程圖: 延遲 103"/>
              <p:cNvSpPr/>
              <p:nvPr/>
            </p:nvSpPr>
            <p:spPr>
              <a:xfrm rot="16200000" flipH="1">
                <a:off x="1253453" y="5564170"/>
                <a:ext cx="464400" cy="770686"/>
              </a:xfrm>
              <a:prstGeom prst="flowChartDelay">
                <a:avLst/>
              </a:prstGeom>
              <a:solidFill>
                <a:srgbClr val="FFE599"/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新細明體" panose="02020500000000000000" pitchFamily="18" charset="-120"/>
                  <a:cs typeface="+mn-cs"/>
                </a:endParaRPr>
              </a:p>
            </p:txBody>
          </p:sp>
          <p:sp>
            <p:nvSpPr>
              <p:cNvPr id="105" name="矩形 104"/>
              <p:cNvSpPr/>
              <p:nvPr/>
            </p:nvSpPr>
            <p:spPr>
              <a:xfrm flipH="1">
                <a:off x="1109358" y="5689604"/>
                <a:ext cx="756000" cy="165600"/>
              </a:xfrm>
              <a:prstGeom prst="rect">
                <a:avLst/>
              </a:prstGeom>
              <a:solidFill>
                <a:srgbClr val="FFE5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zh-TW" alt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新細明體" panose="02020500000000000000" pitchFamily="18" charset="-120"/>
                  <a:cs typeface="+mn-cs"/>
                </a:endParaRPr>
              </a:p>
            </p:txBody>
          </p:sp>
        </p:grpSp>
        <p:sp>
          <p:nvSpPr>
            <p:cNvPr id="106" name="流程圖: 延遲 105"/>
            <p:cNvSpPr/>
            <p:nvPr/>
          </p:nvSpPr>
          <p:spPr>
            <a:xfrm rot="16200000" flipH="1">
              <a:off x="2055085" y="5542458"/>
              <a:ext cx="464400" cy="814109"/>
            </a:xfrm>
            <a:prstGeom prst="flowChartDelay">
              <a:avLst/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107" name="流程圖: 延遲 106"/>
            <p:cNvSpPr/>
            <p:nvPr/>
          </p:nvSpPr>
          <p:spPr>
            <a:xfrm rot="16200000" flipH="1">
              <a:off x="2853843" y="5556950"/>
              <a:ext cx="464400" cy="785127"/>
            </a:xfrm>
            <a:prstGeom prst="flowChartDelay">
              <a:avLst/>
            </a:prstGeom>
            <a:solidFill>
              <a:schemeClr val="bg1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TW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endParaRPr>
            </a:p>
          </p:txBody>
        </p:sp>
        <p:sp>
          <p:nvSpPr>
            <p:cNvPr id="108" name="文字方塊 107"/>
            <p:cNvSpPr txBox="1"/>
            <p:nvPr/>
          </p:nvSpPr>
          <p:spPr>
            <a:xfrm>
              <a:off x="1902108" y="5865153"/>
              <a:ext cx="9159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+mn-cs"/>
                </a:rPr>
                <a:t>走道空間</a:t>
              </a:r>
            </a:p>
          </p:txBody>
        </p:sp>
        <p:sp>
          <p:nvSpPr>
            <p:cNvPr id="109" name="文字方塊 108"/>
            <p:cNvSpPr txBox="1"/>
            <p:nvPr/>
          </p:nvSpPr>
          <p:spPr>
            <a:xfrm>
              <a:off x="2691816" y="5865153"/>
              <a:ext cx="9159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TW" altLang="en-US" sz="12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標楷體" panose="03000509000000000000" pitchFamily="65" charset="-120"/>
                  <a:ea typeface="標楷體" panose="03000509000000000000" pitchFamily="65" charset="-120"/>
                  <a:cs typeface="+mn-cs"/>
                </a:rPr>
                <a:t>走道空間</a:t>
              </a:r>
            </a:p>
          </p:txBody>
        </p:sp>
      </p:grpSp>
      <p:sp>
        <p:nvSpPr>
          <p:cNvPr id="110" name="矩形 109"/>
          <p:cNvSpPr/>
          <p:nvPr/>
        </p:nvSpPr>
        <p:spPr>
          <a:xfrm>
            <a:off x="6318450" y="6157176"/>
            <a:ext cx="424800" cy="16465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+mn-cs"/>
              </a:rPr>
              <a:t>廁所</a:t>
            </a:r>
          </a:p>
        </p:txBody>
      </p:sp>
      <p:sp>
        <p:nvSpPr>
          <p:cNvPr id="111" name="文字方塊 110">
            <a:extLst>
              <a:ext uri="{FF2B5EF4-FFF2-40B4-BE49-F238E27FC236}">
                <a16:creationId xmlns:a16="http://schemas.microsoft.com/office/drawing/2014/main" id="{69F5FBCF-98EF-460C-9A68-8FF5FF3C524E}"/>
              </a:ext>
            </a:extLst>
          </p:cNvPr>
          <p:cNvSpPr txBox="1"/>
          <p:nvPr/>
        </p:nvSpPr>
        <p:spPr>
          <a:xfrm>
            <a:off x="340677" y="289669"/>
            <a:ext cx="28682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defRPr/>
            </a:pP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書法家中楷體" panose="02010609010101010101" pitchFamily="49" charset="-120"/>
                <a:ea typeface="書法家中楷體" panose="02010609010101010101" pitchFamily="49" charset="-120"/>
                <a:cs typeface="+mn-cs"/>
              </a:rPr>
              <a:t>桃園市楊梅區</a:t>
            </a:r>
            <a:r>
              <a:rPr lang="en-US" altLang="zh-TW" dirty="0">
                <a:solidFill>
                  <a:prstClr val="black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111</a:t>
            </a:r>
            <a:r>
              <a:rPr lang="zh-TW" altLang="en-US" dirty="0">
                <a:solidFill>
                  <a:prstClr val="black"/>
                </a:solidFill>
                <a:latin typeface="書法家中楷體" panose="02010609010101010101" pitchFamily="49" charset="-120"/>
                <a:ea typeface="書法家中楷體" panose="02010609010101010101" pitchFamily="49" charset="-120"/>
              </a:rPr>
              <a:t>新學年*</a:t>
            </a:r>
            <a:br>
              <a:rPr kumimoji="0" lang="en-US" altLang="zh-TW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書法家中楷體" panose="02010609010101010101" pitchFamily="49" charset="-120"/>
                <a:ea typeface="書法家中楷體" panose="02010609010101010101" pitchFamily="49" charset="-120"/>
                <a:cs typeface="+mn-cs"/>
              </a:rPr>
            </a:br>
            <a:r>
              <a:rPr kumimoji="0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書法家中楷體" panose="02010609010101010101" pitchFamily="49" charset="-120"/>
                <a:ea typeface="書法家中楷體" panose="02010609010101010101" pitchFamily="49" charset="-120"/>
                <a:cs typeface="+mn-cs"/>
              </a:rPr>
              <a:t>楊明國小教室位置配置圖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F9EA2494-8E17-4F64-A5DA-3C4B2F4B74A2}"/>
              </a:ext>
            </a:extLst>
          </p:cNvPr>
          <p:cNvSpPr txBox="1"/>
          <p:nvPr/>
        </p:nvSpPr>
        <p:spPr>
          <a:xfrm>
            <a:off x="3734824" y="2887262"/>
            <a:ext cx="39600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普通班班級總數：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35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班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5)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2033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710</TotalTime>
  <Words>369</Words>
  <Application>Microsoft Office PowerPoint</Application>
  <PresentationFormat>寬螢幕</PresentationFormat>
  <Paragraphs>221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0" baseType="lpstr">
      <vt:lpstr>書法家中楷體</vt:lpstr>
      <vt:lpstr>華康儷楷書</vt:lpstr>
      <vt:lpstr>新細明體</vt:lpstr>
      <vt:lpstr>標楷體</vt:lpstr>
      <vt:lpstr>Arial</vt:lpstr>
      <vt:lpstr>Calibri</vt:lpstr>
      <vt:lpstr>Calibri Light</vt:lpstr>
      <vt:lpstr>Times New Roman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29</cp:revision>
  <cp:lastPrinted>2022-08-02T02:02:49Z</cp:lastPrinted>
  <dcterms:created xsi:type="dcterms:W3CDTF">2021-07-16T07:24:26Z</dcterms:created>
  <dcterms:modified xsi:type="dcterms:W3CDTF">2022-08-02T02:33:06Z</dcterms:modified>
</cp:coreProperties>
</file>