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5" r:id="rId3"/>
    <p:sldId id="266" r:id="rId4"/>
    <p:sldId id="267" r:id="rId5"/>
    <p:sldId id="268" r:id="rId6"/>
    <p:sldId id="269" r:id="rId7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FF3300"/>
    <a:srgbClr val="0099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FF30FBA-69BA-4B96-ACC6-8ECFBF1F4A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14ABC3B-068E-4267-AF2F-75167EF1CC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F9C2CCC-A94F-4EA6-8C09-4E9FBE3045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A1F31-B62B-4116-B4D1-B1043B60A90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34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DC46CE7-ACC3-4369-8EE6-F1C758BD71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659DC8F-8CFC-484D-8C4E-8A1AC47E07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1E93C6-31F4-42DB-9B6B-36E68F026D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6F3CE-50A5-4717-A32A-42F43C03C23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44676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B69803-4060-46B7-A8EE-EFAC7011D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C21EABD-D844-4763-A0FC-F332506C7B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8985BFD-56BF-49EE-8899-E0F8B6475D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6D3E6-B992-40A9-9DE7-A6434DFFED7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0943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192D3E2-1627-4FD6-B3F0-E1627273F2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F48F159-C930-42CB-BA79-56D768051A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525D90B-95CC-4202-8D1D-BF7C34351D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C2B08-201F-48A1-A32A-8742BEE7080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00187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788FDE-3243-4ED6-A682-5B6BB76782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3FCE62-C362-4E64-A8FA-ACD87438B5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32958FD-83FA-48FE-B144-2C9F41E59F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DF86D-C384-4DA2-BCC3-AF1FA80F0AF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37318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92E61F-C421-42D7-969A-62F20DE1A4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A59979-5D80-4F92-AA3B-BAD7B29739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6DD28A-E0E9-4E7D-8D8D-5719B9B39E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C65301-62E5-4FB8-9C4F-9DCE555C6B4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14116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9CF583F-4224-424B-8DB6-4A1CBD62B6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111BD21-997A-414E-9545-D6690354BA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C1413A0-A975-4E68-B058-C9FBA8E631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0F5EB-E2C5-4D7D-9FE3-54574DF09F3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19772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B05957D-2BE0-4E69-B62F-3484BD9F5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53722C9-FF39-46B5-87E0-8530D14D6F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51063DA-64D3-4E84-981C-65834F827A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73825-AB07-41DB-88A0-F3D972F124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1453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F277327-AD4D-410F-AF88-2FEDED1E38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69F1833-343C-4C8C-B3A0-C53E198F2C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2A635F7-C703-41F3-9C2E-3E7E04262C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EDB48-4F09-4E67-AEAB-571E331CEA7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56022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94D4742-5792-403B-A556-7687E7FFE7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469D23-1592-4BE5-ADB4-F5DDDC8FD4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946DA2-D8F9-43A9-AF7F-9DEAE81308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BB119-9913-457B-9F15-922444D5D48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15861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829C51-9405-4A7B-B0B6-95EF81D0B4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25D6D6A-BB31-4AEE-8387-A0B1C4E7B4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BC07E9-9362-46CD-910F-BC28C22EE2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E1DDE-26CA-4623-B5C5-322DDBCA18D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93883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BBE29E3-2105-47B7-AEC9-7CC96A2BF9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635198B-0185-4D89-8E46-1CABC6ED7E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145F90F-CF86-46C5-9F2B-E9BFDA87C5D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3AE0731-CB5B-4CC6-A5A6-1A76E005A2E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4EE9E6C-76A8-41E3-BF9F-691BF96ABA0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2E77305-BA55-4B21-AD72-E61D9A4A08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邊框2">
            <a:extLst>
              <a:ext uri="{FF2B5EF4-FFF2-40B4-BE49-F238E27FC236}">
                <a16:creationId xmlns:a16="http://schemas.microsoft.com/office/drawing/2014/main" id="{598DD35E-C800-4F8F-AF70-BD0BE34B25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3" y="433388"/>
            <a:ext cx="7920037" cy="599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 Box 4">
            <a:extLst>
              <a:ext uri="{FF2B5EF4-FFF2-40B4-BE49-F238E27FC236}">
                <a16:creationId xmlns:a16="http://schemas.microsoft.com/office/drawing/2014/main" id="{7C7E87D5-BBC2-48A4-8CD5-9E8D22325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989138"/>
            <a:ext cx="7848600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7200">
                <a:latin typeface="標楷體" panose="03000509000000000000" pitchFamily="65" charset="-120"/>
                <a:ea typeface="標楷體" panose="03000509000000000000" pitchFamily="65" charset="-120"/>
              </a:rPr>
              <a:t>教務處 業務報告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7200">
                <a:latin typeface="華康行楷體W5" pitchFamily="65" charset="-120"/>
                <a:ea typeface="華康行楷體W5" pitchFamily="65" charset="-120"/>
              </a:rPr>
              <a:t>教務主任 黃叔建</a:t>
            </a:r>
            <a:endParaRPr lang="zh-TW" altLang="en-US" sz="72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th?id=H">
            <a:extLst>
              <a:ext uri="{FF2B5EF4-FFF2-40B4-BE49-F238E27FC236}">
                <a16:creationId xmlns:a16="http://schemas.microsoft.com/office/drawing/2014/main" id="{D1A2CCF7-75C0-470A-A2A4-6312234F2E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413" y="-542925"/>
            <a:ext cx="9753601" cy="794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0E662185-0806-4D5F-86CF-06688BF0CC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28625" y="-214313"/>
            <a:ext cx="8320088" cy="4003676"/>
          </a:xfrm>
        </p:spPr>
        <p:txBody>
          <a:bodyPr/>
          <a:lstStyle/>
          <a:p>
            <a:pPr eaLnBrk="1" hangingPunct="1">
              <a:lnSpc>
                <a:spcPts val="3500"/>
              </a:lnSpc>
              <a:spcBef>
                <a:spcPts val="0"/>
              </a:spcBef>
              <a:buFontTx/>
              <a:buNone/>
              <a:defRPr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一、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月</a:t>
            </a:r>
            <a:r>
              <a:rPr lang="en-US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1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日</a:t>
            </a:r>
            <a:r>
              <a:rPr lang="en-US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solidFill>
                  <a:srgbClr val="FF0000"/>
                </a:solidFill>
                <a:ea typeface="標楷體" panose="03000509000000000000" pitchFamily="65" charset="-120"/>
              </a:rPr>
              <a:t>三</a:t>
            </a:r>
            <a:r>
              <a:rPr lang="en-US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)</a:t>
            </a:r>
            <a:r>
              <a:rPr lang="zh-TW" altLang="zh-TW" sz="2400" dirty="0">
                <a:solidFill>
                  <a:srgbClr val="FF0000"/>
                </a:solidFill>
                <a:ea typeface="標楷體" panose="03000509000000000000" pitchFamily="65" charset="-120"/>
              </a:rPr>
              <a:t>開學日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，全校師生依學校作息活動。</a:t>
            </a:r>
          </a:p>
          <a:p>
            <a:pPr marL="536575" indent="-536575" eaLnBrk="1" hangingPunct="1">
              <a:lnSpc>
                <a:spcPts val="3500"/>
              </a:lnSpc>
              <a:spcBef>
                <a:spcPts val="0"/>
              </a:spcBef>
              <a:buFontTx/>
              <a:buNone/>
              <a:defRPr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二、一年級新生，星期一、二、三、五半天課程，用餐完畢後放學。星期四全日課程，至下午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30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lnSpc>
                <a:spcPts val="3500"/>
              </a:lnSpc>
              <a:spcBef>
                <a:spcPts val="0"/>
              </a:spcBef>
              <a:buFontTx/>
              <a:buNone/>
              <a:defRPr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三、教科書版本，請參閱附件一。</a:t>
            </a:r>
          </a:p>
          <a:p>
            <a:pPr eaLnBrk="1" hangingPunct="1">
              <a:lnSpc>
                <a:spcPts val="3500"/>
              </a:lnSpc>
              <a:spcBef>
                <a:spcPts val="0"/>
              </a:spcBef>
              <a:buFontTx/>
              <a:buNone/>
              <a:defRPr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四、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學習評量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endParaRPr lang="zh-TW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442913">
              <a:lnSpc>
                <a:spcPts val="3500"/>
              </a:lnSpc>
              <a:spcBef>
                <a:spcPts val="0"/>
              </a:spcBef>
              <a:buFontTx/>
              <a:buNone/>
              <a:defRPr/>
            </a:pP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1.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每學期辦理期中及期末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次定期評量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  <a:p>
            <a:pPr marL="0" indent="442913">
              <a:lnSpc>
                <a:spcPts val="3500"/>
              </a:lnSpc>
              <a:spcBef>
                <a:spcPts val="0"/>
              </a:spcBef>
              <a:buFontTx/>
              <a:buNone/>
              <a:defRPr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唯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一年級新生上學期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評量規劃如下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pPr marL="0" indent="442913">
              <a:lnSpc>
                <a:spcPts val="3500"/>
              </a:lnSpc>
              <a:spcBef>
                <a:spcPts val="0"/>
              </a:spcBef>
              <a:buFontTx/>
              <a:buNone/>
              <a:defRPr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A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第十一週辦理注音符號學習評量。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442913">
              <a:lnSpc>
                <a:spcPts val="3500"/>
              </a:lnSpc>
              <a:spcBef>
                <a:spcPts val="0"/>
              </a:spcBef>
              <a:buFontTx/>
              <a:buNone/>
              <a:defRPr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期末評量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eaLnBrk="1" hangingPunct="1">
              <a:defRPr/>
            </a:pP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CBD0747A-CE52-4077-BE4A-4E20D27696C7}"/>
              </a:ext>
            </a:extLst>
          </p:cNvPr>
          <p:cNvGraphicFramePr>
            <a:graphicFrameLocks noGrp="1"/>
          </p:cNvGraphicFramePr>
          <p:nvPr/>
        </p:nvGraphicFramePr>
        <p:xfrm>
          <a:off x="1519238" y="3789363"/>
          <a:ext cx="6138862" cy="3282950"/>
        </p:xfrm>
        <a:graphic>
          <a:graphicData uri="http://schemas.openxmlformats.org/drawingml/2006/table">
            <a:tbl>
              <a:tblPr/>
              <a:tblGrid>
                <a:gridCol w="140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39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23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208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 pitchFamily="18" charset="-120"/>
                        </a:rPr>
                        <a:t>學習領域</a:t>
                      </a:r>
                      <a:r>
                        <a:rPr kumimoji="0" lang="en-US" altLang="zh-TW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 pitchFamily="18" charset="-120"/>
                        </a:rPr>
                        <a:t>/</a:t>
                      </a:r>
                      <a:r>
                        <a:rPr kumimoji="0" lang="zh-TW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 pitchFamily="18" charset="-120"/>
                        </a:rPr>
                        <a:t>課程</a:t>
                      </a:r>
                    </a:p>
                  </a:txBody>
                  <a:tcPr marL="17785" marR="1778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 pitchFamily="18" charset="-120"/>
                        </a:rPr>
                        <a:t>教科書版本</a:t>
                      </a:r>
                      <a:endParaRPr kumimoji="0" lang="zh-TW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 pitchFamily="18" charset="-120"/>
                      </a:endParaRPr>
                    </a:p>
                  </a:txBody>
                  <a:tcPr marL="17785" marR="1778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39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語文</a:t>
                      </a:r>
                      <a:endParaRPr kumimoji="0" lang="zh-TW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7785" marR="1778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 pitchFamily="18" charset="-120"/>
                        </a:rPr>
                        <a:t>國語</a:t>
                      </a:r>
                      <a:endParaRPr kumimoji="0" lang="zh-TW" sz="2200" b="0" i="0" u="none" strike="noStrike" cap="none" normalizeH="0" baseline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 pitchFamily="18" charset="-120"/>
                      </a:endParaRPr>
                    </a:p>
                  </a:txBody>
                  <a:tcPr marL="17785" marR="1778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200" b="1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康軒</a:t>
                      </a:r>
                      <a:endParaRPr lang="zh-TW" sz="22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5" marR="17785" marT="95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53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 pitchFamily="18" charset="-120"/>
                        </a:rPr>
                        <a:t>英語</a:t>
                      </a:r>
                      <a:endParaRPr kumimoji="0" lang="zh-TW" sz="2200" b="0" i="0" u="none" strike="noStrike" cap="none" normalizeH="0" baseline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 pitchFamily="18" charset="-120"/>
                      </a:endParaRPr>
                    </a:p>
                  </a:txBody>
                  <a:tcPr marL="17785" marR="1778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zh-TW" sz="2200" b="1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康 軒</a:t>
                      </a:r>
                      <a:r>
                        <a:rPr lang="en-US" sz="2200" b="1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Bravo ! ABC</a:t>
                      </a:r>
                      <a:endParaRPr lang="zh-TW" sz="22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5" marR="17785" marT="95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53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 pitchFamily="18" charset="-120"/>
                        </a:rPr>
                        <a:t>閩語</a:t>
                      </a:r>
                      <a:endParaRPr kumimoji="0" lang="zh-TW" sz="2200" b="0" i="0" u="none" strike="noStrike" cap="none" normalizeH="0" baseline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 pitchFamily="18" charset="-120"/>
                      </a:endParaRPr>
                    </a:p>
                  </a:txBody>
                  <a:tcPr marL="17785" marR="1778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zh-TW" sz="2200" b="1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真平</a:t>
                      </a:r>
                      <a:endParaRPr lang="zh-TW" sz="22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5" marR="17785" marT="95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53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 pitchFamily="18" charset="-120"/>
                        </a:rPr>
                        <a:t>客語</a:t>
                      </a:r>
                      <a:endParaRPr kumimoji="0" lang="zh-TW" sz="2200" b="0" i="0" u="none" strike="noStrike" cap="none" normalizeH="0" baseline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 pitchFamily="18" charset="-120"/>
                      </a:endParaRPr>
                    </a:p>
                  </a:txBody>
                  <a:tcPr marL="17785" marR="1778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zh-TW" sz="2200" b="1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真平</a:t>
                      </a:r>
                      <a:endParaRPr lang="zh-TW" sz="22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5" marR="17785" marT="95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53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 pitchFamily="18" charset="-120"/>
                        </a:rPr>
                        <a:t>數學</a:t>
                      </a:r>
                    </a:p>
                  </a:txBody>
                  <a:tcPr marL="17785" marR="1778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zh-TW" sz="2200" b="1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南一</a:t>
                      </a:r>
                      <a:endParaRPr lang="zh-TW" sz="22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5" marR="17785" marT="95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53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 pitchFamily="18" charset="-120"/>
                        </a:rPr>
                        <a:t>生活</a:t>
                      </a:r>
                    </a:p>
                  </a:txBody>
                  <a:tcPr marL="17785" marR="1778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zh-TW" sz="2200" b="1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翰林</a:t>
                      </a:r>
                      <a:endParaRPr lang="zh-TW" sz="22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5" marR="17785" marT="95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53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 pitchFamily="18" charset="-120"/>
                        </a:rPr>
                        <a:t>健康與體育</a:t>
                      </a:r>
                    </a:p>
                  </a:txBody>
                  <a:tcPr marL="17785" marR="1778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zh-TW" sz="2200" b="1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康軒</a:t>
                      </a:r>
                      <a:endParaRPr lang="zh-TW" sz="22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5" marR="17785" marT="95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089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 pitchFamily="18" charset="-120"/>
                      </a:endParaRPr>
                    </a:p>
                  </a:txBody>
                  <a:tcPr marL="17785" marR="1778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th?id=H">
            <a:extLst>
              <a:ext uri="{FF2B5EF4-FFF2-40B4-BE49-F238E27FC236}">
                <a16:creationId xmlns:a16="http://schemas.microsoft.com/office/drawing/2014/main" id="{441C8215-4A60-421A-99E1-C74B459750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542925"/>
            <a:ext cx="9753600" cy="794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>
            <a:extLst>
              <a:ext uri="{FF2B5EF4-FFF2-40B4-BE49-F238E27FC236}">
                <a16:creationId xmlns:a16="http://schemas.microsoft.com/office/drawing/2014/main" id="{17A709E2-0FF4-4846-90F2-8998F0F174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9388" y="488950"/>
            <a:ext cx="8785225" cy="5880100"/>
          </a:xfrm>
        </p:spPr>
        <p:txBody>
          <a:bodyPr/>
          <a:lstStyle/>
          <a:p>
            <a:pPr>
              <a:lnSpc>
                <a:spcPts val="4000"/>
              </a:lnSpc>
              <a:spcBef>
                <a:spcPct val="0"/>
              </a:spcBef>
              <a:buFontTx/>
              <a:buNone/>
            </a:pPr>
            <a:r>
              <a:rPr lang="zh-TW" altLang="en-US" sz="2400" b="1">
                <a:latin typeface="標楷體" panose="03000509000000000000" pitchFamily="65" charset="-120"/>
                <a:ea typeface="標楷體" panose="03000509000000000000" pitchFamily="65" charset="-120"/>
              </a:rPr>
              <a:t>五、課後照顧服務</a:t>
            </a:r>
            <a:endParaRPr lang="en-US" altLang="zh-TW" sz="2400" b="1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lnSpc>
                <a:spcPts val="4000"/>
              </a:lnSpc>
              <a:spcBef>
                <a:spcPct val="0"/>
              </a:spcBef>
              <a:buFontTx/>
              <a:buNone/>
            </a:pPr>
            <a:r>
              <a:rPr lang="zh-TW" altLang="en-US" sz="240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240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400" b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上課時間</a:t>
            </a:r>
            <a:r>
              <a:rPr lang="zh-TW" altLang="en-US" sz="2400" b="1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400" b="1"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en-US" altLang="zh-TW" sz="2400">
                <a:latin typeface="標楷體" panose="03000509000000000000" pitchFamily="65" charset="-120"/>
                <a:ea typeface="標楷體" panose="03000509000000000000" pitchFamily="65" charset="-120"/>
              </a:rPr>
              <a:t>/1(</a:t>
            </a:r>
            <a:r>
              <a:rPr lang="zh-TW" altLang="en-US" sz="240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altLang="zh-TW" sz="240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>
                <a:latin typeface="標楷體" panose="03000509000000000000" pitchFamily="65" charset="-120"/>
                <a:ea typeface="標楷體" panose="03000509000000000000" pitchFamily="65" charset="-120"/>
              </a:rPr>
              <a:t> 正式開班。</a:t>
            </a:r>
            <a:endParaRPr lang="en-US" altLang="zh-TW" sz="240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lnSpc>
                <a:spcPts val="4000"/>
              </a:lnSpc>
              <a:spcBef>
                <a:spcPct val="0"/>
              </a:spcBef>
              <a:buFontTx/>
              <a:buNone/>
            </a:pPr>
            <a:r>
              <a:rPr lang="zh-TW" altLang="en-US" sz="240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200">
                <a:latin typeface="標楷體" panose="03000509000000000000" pitchFamily="65" charset="-120"/>
                <a:ea typeface="標楷體" panose="03000509000000000000" pitchFamily="65" charset="-120"/>
              </a:rPr>
              <a:t>每週一、二、三、五於</a:t>
            </a:r>
            <a:r>
              <a:rPr lang="en-US" altLang="zh-TW" sz="220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en-US" sz="220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200">
                <a:latin typeface="標楷體" panose="03000509000000000000" pitchFamily="65" charset="-120"/>
                <a:ea typeface="標楷體" panose="03000509000000000000" pitchFamily="65" charset="-120"/>
              </a:rPr>
              <a:t>45</a:t>
            </a:r>
            <a:r>
              <a:rPr lang="zh-TW" altLang="en-US" sz="2200"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r>
              <a:rPr lang="en-US" altLang="zh-TW" sz="2200">
                <a:latin typeface="標楷體" panose="03000509000000000000" pitchFamily="65" charset="-120"/>
                <a:ea typeface="標楷體" panose="03000509000000000000" pitchFamily="65" charset="-120"/>
              </a:rPr>
              <a:t>17</a:t>
            </a:r>
            <a:r>
              <a:rPr lang="zh-TW" altLang="en-US" sz="220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200">
                <a:latin typeface="標楷體" panose="03000509000000000000" pitchFamily="65" charset="-120"/>
                <a:ea typeface="標楷體" panose="03000509000000000000" pitchFamily="65" charset="-120"/>
              </a:rPr>
              <a:t>30</a:t>
            </a:r>
            <a:r>
              <a:rPr lang="zh-TW" altLang="en-US" sz="2200">
                <a:latin typeface="標楷體" panose="03000509000000000000" pitchFamily="65" charset="-120"/>
                <a:ea typeface="標楷體" panose="03000509000000000000" pitchFamily="65" charset="-120"/>
              </a:rPr>
              <a:t>，週四於</a:t>
            </a:r>
            <a:r>
              <a:rPr lang="en-US" altLang="zh-TW" sz="2200"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TW" altLang="en-US" sz="220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200">
                <a:latin typeface="標楷體" panose="03000509000000000000" pitchFamily="65" charset="-120"/>
                <a:ea typeface="標楷體" panose="03000509000000000000" pitchFamily="65" charset="-120"/>
              </a:rPr>
              <a:t>30</a:t>
            </a:r>
            <a:r>
              <a:rPr lang="zh-TW" altLang="en-US" sz="2200"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r>
              <a:rPr lang="en-US" altLang="zh-TW" sz="2200">
                <a:latin typeface="標楷體" panose="03000509000000000000" pitchFamily="65" charset="-120"/>
                <a:ea typeface="標楷體" panose="03000509000000000000" pitchFamily="65" charset="-120"/>
              </a:rPr>
              <a:t>17</a:t>
            </a:r>
            <a:r>
              <a:rPr lang="zh-TW" altLang="en-US" sz="220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200">
                <a:latin typeface="標楷體" panose="03000509000000000000" pitchFamily="65" charset="-120"/>
                <a:ea typeface="標楷體" panose="03000509000000000000" pitchFamily="65" charset="-120"/>
              </a:rPr>
              <a:t>30</a:t>
            </a:r>
            <a:r>
              <a:rPr lang="zh-TW" altLang="en-US" sz="220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eaLnBrk="1" hangingPunct="1">
              <a:lnSpc>
                <a:spcPts val="4000"/>
              </a:lnSpc>
              <a:spcBef>
                <a:spcPct val="0"/>
              </a:spcBef>
              <a:buFontTx/>
              <a:buNone/>
            </a:pPr>
            <a:r>
              <a:rPr lang="zh-TW" altLang="en-US" sz="2400" b="1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2400" b="1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400" b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學費</a:t>
            </a:r>
            <a:r>
              <a:rPr lang="zh-TW" altLang="en-US" sz="2400" b="1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2400">
                <a:latin typeface="標楷體" panose="03000509000000000000" pitchFamily="65" charset="-120"/>
                <a:ea typeface="標楷體" panose="03000509000000000000" pitchFamily="65" charset="-120"/>
              </a:rPr>
              <a:t>每小時以</a:t>
            </a:r>
            <a:r>
              <a:rPr lang="en-US" altLang="zh-TW" sz="2400">
                <a:latin typeface="標楷體" panose="03000509000000000000" pitchFamily="65" charset="-120"/>
                <a:ea typeface="標楷體" panose="03000509000000000000" pitchFamily="65" charset="-120"/>
              </a:rPr>
              <a:t>25</a:t>
            </a:r>
            <a:r>
              <a:rPr lang="zh-TW" altLang="en-US" sz="2400">
                <a:latin typeface="標楷體" panose="03000509000000000000" pitchFamily="65" charset="-120"/>
                <a:ea typeface="標楷體" panose="03000509000000000000" pitchFamily="65" charset="-120"/>
              </a:rPr>
              <a:t>元計。每學期分月收費，可一次繳清或</a:t>
            </a:r>
            <a:endParaRPr lang="en-US" altLang="zh-TW" sz="240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lnSpc>
                <a:spcPts val="4000"/>
              </a:lnSpc>
              <a:spcBef>
                <a:spcPct val="0"/>
              </a:spcBef>
              <a:buFontTx/>
              <a:buNone/>
            </a:pPr>
            <a:r>
              <a:rPr lang="zh-TW" altLang="en-US" sz="2400">
                <a:latin typeface="標楷體" panose="03000509000000000000" pitchFamily="65" charset="-120"/>
                <a:ea typeface="標楷體" panose="03000509000000000000" pitchFamily="65" charset="-120"/>
              </a:rPr>
              <a:t>  按期別繳費。（學費由註冊組另行通知。）</a:t>
            </a:r>
          </a:p>
          <a:p>
            <a:pPr eaLnBrk="1" hangingPunct="1">
              <a:lnSpc>
                <a:spcPts val="4000"/>
              </a:lnSpc>
              <a:spcBef>
                <a:spcPct val="0"/>
              </a:spcBef>
              <a:buFontTx/>
              <a:buNone/>
            </a:pPr>
            <a:r>
              <a:rPr lang="zh-TW" altLang="en-US" sz="2400" b="1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2400" b="1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400" b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教學內容</a:t>
            </a:r>
            <a:r>
              <a:rPr lang="zh-TW" altLang="en-US" sz="2400" b="1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2400">
                <a:latin typeface="標楷體" panose="03000509000000000000" pitchFamily="65" charset="-120"/>
                <a:ea typeface="標楷體" panose="03000509000000000000" pitchFamily="65" charset="-120"/>
              </a:rPr>
              <a:t>以作業指導為主，並規劃適當之藝文或體能活動</a:t>
            </a:r>
            <a:endParaRPr lang="en-US" altLang="zh-TW" sz="240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lnSpc>
                <a:spcPts val="4000"/>
              </a:lnSpc>
              <a:spcBef>
                <a:spcPct val="0"/>
              </a:spcBef>
              <a:buFontTx/>
              <a:buNone/>
            </a:pPr>
            <a:r>
              <a:rPr lang="zh-TW" altLang="en-US" sz="2400">
                <a:latin typeface="標楷體" panose="03000509000000000000" pitchFamily="65" charset="-120"/>
                <a:ea typeface="標楷體" panose="03000509000000000000" pitchFamily="65" charset="-120"/>
              </a:rPr>
              <a:t>  課程。</a:t>
            </a:r>
          </a:p>
          <a:p>
            <a:pPr eaLnBrk="1" hangingPunct="1">
              <a:lnSpc>
                <a:spcPts val="4000"/>
              </a:lnSpc>
              <a:spcBef>
                <a:spcPct val="0"/>
              </a:spcBef>
              <a:buFontTx/>
              <a:buNone/>
            </a:pPr>
            <a:r>
              <a:rPr lang="zh-TW" altLang="en-US" sz="2400" b="1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2400" b="1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2400" b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注意事項</a:t>
            </a:r>
            <a:r>
              <a:rPr lang="en-US" altLang="zh-TW" sz="2400" b="1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pPr eaLnBrk="1" hangingPunct="1">
              <a:lnSpc>
                <a:spcPts val="4000"/>
              </a:lnSpc>
              <a:spcBef>
                <a:spcPct val="0"/>
              </a:spcBef>
              <a:buFontTx/>
              <a:buNone/>
            </a:pPr>
            <a:r>
              <a:rPr lang="zh-TW" altLang="en-US" sz="2400" b="1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sz="2400">
                <a:latin typeface="標楷體" panose="03000509000000000000" pitchFamily="65" charset="-120"/>
                <a:ea typeface="標楷體" panose="03000509000000000000" pitchFamily="65" charset="-120"/>
              </a:rPr>
              <a:t>請家長務必於</a:t>
            </a:r>
            <a:r>
              <a:rPr lang="en-US" altLang="zh-TW" sz="2400" b="1">
                <a:solidFill>
                  <a:srgbClr val="0066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17</a:t>
            </a:r>
            <a:r>
              <a:rPr lang="zh-TW" altLang="en-US" sz="2400" b="1">
                <a:solidFill>
                  <a:srgbClr val="0066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400" b="1">
                <a:solidFill>
                  <a:srgbClr val="0066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45</a:t>
            </a:r>
            <a:r>
              <a:rPr lang="zh-TW" altLang="en-US" sz="2400">
                <a:latin typeface="標楷體" panose="03000509000000000000" pitchFamily="65" charset="-120"/>
                <a:ea typeface="標楷體" panose="03000509000000000000" pitchFamily="65" charset="-120"/>
              </a:rPr>
              <a:t>前完成學生接送</a:t>
            </a:r>
            <a:r>
              <a:rPr lang="zh-TW" altLang="en-US" sz="2400" b="1">
                <a:latin typeface="標楷體" panose="03000509000000000000" pitchFamily="65" charset="-120"/>
                <a:ea typeface="標楷體" panose="03000509000000000000" pitchFamily="65" charset="-120"/>
              </a:rPr>
              <a:t>。超過三次無預警延遲接送，造成學生生活作息的安全性疑慮，及學校行政困擾，學校將中止該生課後照顧之服務，遺留之名額由候補學生遞補。</a:t>
            </a:r>
            <a:endParaRPr lang="en-US" altLang="zh-TW" sz="20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th?id=H">
            <a:extLst>
              <a:ext uri="{FF2B5EF4-FFF2-40B4-BE49-F238E27FC236}">
                <a16:creationId xmlns:a16="http://schemas.microsoft.com/office/drawing/2014/main" id="{1DDC58EC-FD59-4A62-A64D-9E7A229037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542925"/>
            <a:ext cx="9753600" cy="794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標題 1">
            <a:extLst>
              <a:ext uri="{FF2B5EF4-FFF2-40B4-BE49-F238E27FC236}">
                <a16:creationId xmlns:a16="http://schemas.microsoft.com/office/drawing/2014/main" id="{F9DE4871-DF7F-43BA-92EB-8E1F224531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42938"/>
          </a:xfrm>
        </p:spPr>
        <p:txBody>
          <a:bodyPr/>
          <a:lstStyle/>
          <a:p>
            <a:pPr eaLnBrk="1" hangingPunct="1"/>
            <a:r>
              <a:rPr lang="zh-TW" altLang="en-US">
                <a:latin typeface="標楷體" panose="03000509000000000000" pitchFamily="65" charset="-120"/>
                <a:ea typeface="標楷體" panose="03000509000000000000" pitchFamily="65" charset="-120"/>
              </a:rPr>
              <a:t>六、推動閱讀教育</a:t>
            </a:r>
          </a:p>
        </p:txBody>
      </p:sp>
      <p:sp>
        <p:nvSpPr>
          <p:cNvPr id="5124" name="內容版面配置區 2">
            <a:extLst>
              <a:ext uri="{FF2B5EF4-FFF2-40B4-BE49-F238E27FC236}">
                <a16:creationId xmlns:a16="http://schemas.microsoft.com/office/drawing/2014/main" id="{79376D42-E0C1-4EEB-978E-D9F4FEB97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" y="857250"/>
            <a:ext cx="8856663" cy="6243638"/>
          </a:xfrm>
        </p:spPr>
        <p:txBody>
          <a:bodyPr/>
          <a:lstStyle/>
          <a:p>
            <a:pPr marL="34925" eaLnBrk="1" hangingPunct="1">
              <a:lnSpc>
                <a:spcPts val="35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（一）本校配合桃園縣</a:t>
            </a:r>
            <a:r>
              <a:rPr lang="en-US" altLang="zh-TW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110</a:t>
            </a:r>
            <a:r>
              <a:rPr lang="zh-TW" altLang="en-US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學年度推動教育部「閱讀起步走</a:t>
            </a:r>
            <a:r>
              <a:rPr lang="en-US" altLang="zh-TW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</a:p>
          <a:p>
            <a:pPr marL="34925" eaLnBrk="1" hangingPunct="1">
              <a:lnSpc>
                <a:spcPts val="35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      送給小一新生最好的禮物」活動。</a:t>
            </a:r>
          </a:p>
          <a:p>
            <a:pPr marL="0" lvl="1" indent="0" eaLnBrk="1" hangingPunct="1">
              <a:lnSpc>
                <a:spcPts val="35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zh-TW" altLang="en-US" sz="2000" dirty="0">
                <a:latin typeface="新細明體" panose="02020500000000000000" pitchFamily="18" charset="-120"/>
              </a:rPr>
              <a:t>✽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贈送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110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學年度一年級新生適齡圖書 每生一冊。</a:t>
            </a:r>
          </a:p>
          <a:p>
            <a:pPr marL="34925" eaLnBrk="1" hangingPunct="1">
              <a:lnSpc>
                <a:spcPts val="35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（二）推動閱讀桃花源計劃（配合明日閱讀計畫）：</a:t>
            </a:r>
          </a:p>
          <a:p>
            <a:pPr marL="34925" eaLnBrk="1" hangingPunct="1">
              <a:lnSpc>
                <a:spcPts val="35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</a:t>
            </a:r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巡迴書箱：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以教學社群開列書目為主，由圖書志工配置閱讀巡 </a:t>
            </a:r>
            <a:endParaRPr lang="en-US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925" eaLnBrk="1" hangingPunct="1">
              <a:lnSpc>
                <a:spcPts val="35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迴書箱送達各班教室，各班書箱</a:t>
            </a:r>
            <a:r>
              <a:rPr lang="zh-TW" altLang="zh-TW" sz="2000" dirty="0">
                <a:ea typeface="標楷體" panose="03000509000000000000" pitchFamily="65" charset="-120"/>
              </a:rPr>
              <a:t>以三週巡迴為原則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，以利教師</a:t>
            </a:r>
            <a:endParaRPr lang="en-US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925" eaLnBrk="1" hangingPunct="1">
              <a:lnSpc>
                <a:spcPts val="35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進行閱讀指導。</a:t>
            </a:r>
          </a:p>
          <a:p>
            <a:pPr marL="34925" eaLnBrk="1" hangingPunct="1">
              <a:lnSpc>
                <a:spcPts val="35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</a:t>
            </a:r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閱讀力是未來公民的核心能力：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本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學期開始學校訂定每日於</a:t>
            </a:r>
            <a:endParaRPr lang="en-US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925" eaLnBrk="1" hangingPunct="1">
              <a:lnSpc>
                <a:spcPts val="35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50~8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為全校共同晨讀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分鐘時間，請家長務必配合上學</a:t>
            </a:r>
            <a:endParaRPr lang="en-US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925" eaLnBrk="1" hangingPunct="1">
              <a:lnSpc>
                <a:spcPts val="35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時間，同時養成守時的好習慣。</a:t>
            </a:r>
            <a:endParaRPr lang="en-US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925" eaLnBrk="1" hangingPunct="1">
              <a:lnSpc>
                <a:spcPts val="35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並建議家長安排</a:t>
            </a:r>
            <a:r>
              <a:rPr lang="zh-TW" altLang="en-US" sz="2000" dirty="0">
                <a:solidFill>
                  <a:srgbClr val="0066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每晚 </a:t>
            </a:r>
            <a:r>
              <a:rPr lang="en-US" altLang="zh-TW" sz="2000" dirty="0">
                <a:solidFill>
                  <a:srgbClr val="0066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sz="2000" dirty="0">
                <a:solidFill>
                  <a:srgbClr val="0066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000" dirty="0">
                <a:solidFill>
                  <a:srgbClr val="0066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30~8</a:t>
            </a:r>
            <a:r>
              <a:rPr lang="zh-TW" altLang="en-US" sz="2000" dirty="0">
                <a:solidFill>
                  <a:srgbClr val="0066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000" dirty="0">
                <a:solidFill>
                  <a:srgbClr val="0066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為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家庭共同閱讀時間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，培養孩</a:t>
            </a:r>
            <a:endParaRPr lang="en-US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925" eaLnBrk="1" hangingPunct="1">
              <a:lnSpc>
                <a:spcPts val="35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子閱讀的習慣。</a:t>
            </a:r>
          </a:p>
          <a:p>
            <a:pPr marL="307975" indent="-615950" eaLnBrk="1" hangingPunct="1">
              <a:lnSpc>
                <a:spcPts val="35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2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一年級新生借閱圖書時間</a:t>
            </a:r>
            <a:r>
              <a:rPr lang="en-US" altLang="zh-TW" sz="2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開學前兩週，由新生班級導師帶領</a:t>
            </a:r>
            <a:endParaRPr lang="en-US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07975" indent="-615950" eaLnBrk="1" hangingPunct="1">
              <a:lnSpc>
                <a:spcPts val="35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新生進行認識圖書館活動，待桃樂卡開通後，再開放新生圖書借閱。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th?id=H">
            <a:extLst>
              <a:ext uri="{FF2B5EF4-FFF2-40B4-BE49-F238E27FC236}">
                <a16:creationId xmlns:a16="http://schemas.microsoft.com/office/drawing/2014/main" id="{3138F3D8-3BF6-41EF-8AD5-D0B1EF4962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542925"/>
            <a:ext cx="9753600" cy="794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標題 1">
            <a:extLst>
              <a:ext uri="{FF2B5EF4-FFF2-40B4-BE49-F238E27FC236}">
                <a16:creationId xmlns:a16="http://schemas.microsoft.com/office/drawing/2014/main" id="{2024E574-CF77-44AA-ABC8-7F9EE17578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latin typeface="標楷體" panose="03000509000000000000" pitchFamily="65" charset="-120"/>
                <a:ea typeface="標楷體" panose="03000509000000000000" pitchFamily="65" charset="-120"/>
              </a:rPr>
              <a:t>七、教務處聯絡電話</a:t>
            </a:r>
          </a:p>
        </p:txBody>
      </p:sp>
      <p:sp>
        <p:nvSpPr>
          <p:cNvPr id="6148" name="內容版面配置區 2">
            <a:extLst>
              <a:ext uri="{FF2B5EF4-FFF2-40B4-BE49-F238E27FC236}">
                <a16:creationId xmlns:a16="http://schemas.microsoft.com/office/drawing/2014/main" id="{3185C202-58F2-4649-A67D-2BFF7CCE6C2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03-4754929</a:t>
            </a:r>
            <a:r>
              <a:rPr lang="zh-TW" altLang="en-US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03-2723008</a:t>
            </a:r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/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#810(</a:t>
            </a:r>
            <a:r>
              <a:rPr lang="zh-TW" altLang="en-US">
                <a:latin typeface="標楷體" panose="03000509000000000000" pitchFamily="65" charset="-120"/>
                <a:ea typeface="標楷體" panose="03000509000000000000" pitchFamily="65" charset="-120"/>
              </a:rPr>
              <a:t>教務主任</a:t>
            </a:r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eaLnBrk="1" hangingPunct="1"/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#822(</a:t>
            </a:r>
            <a:r>
              <a:rPr lang="zh-TW" altLang="en-US">
                <a:latin typeface="標楷體" panose="03000509000000000000" pitchFamily="65" charset="-120"/>
                <a:ea typeface="標楷體" panose="03000509000000000000" pitchFamily="65" charset="-120"/>
              </a:rPr>
              <a:t>教學組</a:t>
            </a:r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eaLnBrk="1" hangingPunct="1"/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#823(</a:t>
            </a:r>
            <a:r>
              <a:rPr lang="zh-TW" altLang="en-US">
                <a:latin typeface="標楷體" panose="03000509000000000000" pitchFamily="65" charset="-120"/>
                <a:ea typeface="標楷體" panose="03000509000000000000" pitchFamily="65" charset="-120"/>
              </a:rPr>
              <a:t>設備組</a:t>
            </a:r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/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#824(</a:t>
            </a:r>
            <a:r>
              <a:rPr lang="zh-TW" altLang="en-US">
                <a:latin typeface="標楷體" panose="03000509000000000000" pitchFamily="65" charset="-120"/>
                <a:ea typeface="標楷體" panose="03000509000000000000" pitchFamily="65" charset="-120"/>
              </a:rPr>
              <a:t>註冊組</a:t>
            </a:r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eaLnBrk="1" hangingPunct="1"/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#825(</a:t>
            </a:r>
            <a:r>
              <a:rPr lang="zh-TW" altLang="en-US">
                <a:latin typeface="標楷體" panose="03000509000000000000" pitchFamily="65" charset="-120"/>
                <a:ea typeface="標楷體" panose="03000509000000000000" pitchFamily="65" charset="-120"/>
              </a:rPr>
              <a:t>資訊組</a:t>
            </a:r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/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th?id=H">
            <a:extLst>
              <a:ext uri="{FF2B5EF4-FFF2-40B4-BE49-F238E27FC236}">
                <a16:creationId xmlns:a16="http://schemas.microsoft.com/office/drawing/2014/main" id="{DDEFCB4F-7D72-457B-8C12-24C3F37A60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95250"/>
            <a:ext cx="9753600" cy="794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標題 1">
            <a:extLst>
              <a:ext uri="{FF2B5EF4-FFF2-40B4-BE49-F238E27FC236}">
                <a16:creationId xmlns:a16="http://schemas.microsoft.com/office/drawing/2014/main" id="{C89E5BCC-AC47-42F7-8519-B9ECCD19DD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latin typeface="標楷體" panose="03000509000000000000" pitchFamily="65" charset="-120"/>
                <a:ea typeface="標楷體" panose="03000509000000000000" pitchFamily="65" charset="-120"/>
              </a:rPr>
              <a:t>八、介紹一年級導師</a:t>
            </a:r>
          </a:p>
        </p:txBody>
      </p:sp>
      <p:sp>
        <p:nvSpPr>
          <p:cNvPr id="7172" name="文字方塊 9">
            <a:extLst>
              <a:ext uri="{FF2B5EF4-FFF2-40B4-BE49-F238E27FC236}">
                <a16:creationId xmlns:a16="http://schemas.microsoft.com/office/drawing/2014/main" id="{373DCB03-AA13-43E3-9545-1ADDE1C5E7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1787525"/>
            <a:ext cx="6985000" cy="507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TW" altLang="en-US" sz="3600">
                <a:latin typeface="教育部標準楷書" pitchFamily="2" charset="-120"/>
                <a:ea typeface="教育部標準楷書" pitchFamily="2" charset="-120"/>
              </a:rPr>
              <a:t>一年一班  陳韻婷</a:t>
            </a:r>
            <a:endParaRPr lang="en-US" altLang="zh-TW" sz="3600">
              <a:latin typeface="教育部標準楷書" pitchFamily="2" charset="-120"/>
              <a:ea typeface="教育部標準楷書" pitchFamily="2" charset="-12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TW" altLang="en-US" sz="3600">
                <a:latin typeface="教育部標準楷書" pitchFamily="2" charset="-120"/>
                <a:ea typeface="教育部標準楷書" pitchFamily="2" charset="-120"/>
              </a:rPr>
              <a:t>一年二班  黃愛君</a:t>
            </a:r>
            <a:endParaRPr lang="en-US" altLang="zh-TW" sz="3600">
              <a:latin typeface="教育部標準楷書" pitchFamily="2" charset="-120"/>
              <a:ea typeface="教育部標準楷書" pitchFamily="2" charset="-12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TW" altLang="en-US" sz="3600">
                <a:latin typeface="教育部標準楷書" pitchFamily="2" charset="-120"/>
                <a:ea typeface="教育部標準楷書" pitchFamily="2" charset="-120"/>
              </a:rPr>
              <a:t>一年三班  吳筱娟</a:t>
            </a:r>
            <a:endParaRPr lang="en-US" altLang="zh-TW" sz="3600">
              <a:latin typeface="教育部標準楷書" pitchFamily="2" charset="-120"/>
              <a:ea typeface="教育部標準楷書" pitchFamily="2" charset="-12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TW" altLang="en-US" sz="3600">
                <a:latin typeface="教育部標準楷書" pitchFamily="2" charset="-120"/>
                <a:ea typeface="教育部標準楷書" pitchFamily="2" charset="-120"/>
              </a:rPr>
              <a:t>一年四班  阮召婷</a:t>
            </a:r>
            <a:endParaRPr lang="en-US" altLang="zh-TW" sz="3600">
              <a:latin typeface="教育部標準楷書" pitchFamily="2" charset="-120"/>
              <a:ea typeface="教育部標準楷書" pitchFamily="2" charset="-12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TW" altLang="en-US" sz="3600">
                <a:latin typeface="教育部標準楷書" pitchFamily="2" charset="-120"/>
                <a:ea typeface="教育部標準楷書" pitchFamily="2" charset="-120"/>
              </a:rPr>
              <a:t>一年五班  呂珍妮</a:t>
            </a:r>
            <a:endParaRPr lang="en-US" altLang="zh-TW" sz="3600">
              <a:latin typeface="教育部標準楷書" pitchFamily="2" charset="-120"/>
              <a:ea typeface="教育部標準楷書" pitchFamily="2" charset="-12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TW" altLang="en-US" sz="3600">
                <a:latin typeface="教育部標準楷書" pitchFamily="2" charset="-120"/>
                <a:ea typeface="教育部標準楷書" pitchFamily="2" charset="-120"/>
              </a:rPr>
              <a:t>一年六班  許端育</a:t>
            </a:r>
            <a:endParaRPr lang="en-US" altLang="zh-TW" sz="2400">
              <a:latin typeface="教育部標準楷書" pitchFamily="2" charset="-120"/>
              <a:ea typeface="教育部標準楷書" pitchFamily="2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612</Words>
  <Application>Microsoft Office PowerPoint</Application>
  <PresentationFormat>如螢幕大小 (4:3)</PresentationFormat>
  <Paragraphs>65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3" baseType="lpstr">
      <vt:lpstr>Arial</vt:lpstr>
      <vt:lpstr>新細明體</vt:lpstr>
      <vt:lpstr>Calibri</vt:lpstr>
      <vt:lpstr>標楷體</vt:lpstr>
      <vt:lpstr>華康行楷體W5</vt:lpstr>
      <vt:lpstr>教育部標準楷書</vt:lpstr>
      <vt:lpstr>預設簡報設計</vt:lpstr>
      <vt:lpstr>PowerPoint 簡報</vt:lpstr>
      <vt:lpstr>PowerPoint 簡報</vt:lpstr>
      <vt:lpstr>PowerPoint 簡報</vt:lpstr>
      <vt:lpstr>六、推動閱讀教育</vt:lpstr>
      <vt:lpstr>七、教務處聯絡電話</vt:lpstr>
      <vt:lpstr>八、介紹一年級導師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.</dc:creator>
  <cp:lastModifiedBy>User</cp:lastModifiedBy>
  <cp:revision>45</cp:revision>
  <dcterms:created xsi:type="dcterms:W3CDTF">2012-08-29T08:34:58Z</dcterms:created>
  <dcterms:modified xsi:type="dcterms:W3CDTF">2021-08-13T05:42:36Z</dcterms:modified>
</cp:coreProperties>
</file>