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3300"/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F30FBA-69BA-4B96-ACC6-8ECFBF1F4A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4ABC3B-068E-4267-AF2F-75167EF1CC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C2CCC-A94F-4EA6-8C09-4E9FBE304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F31-B62B-4116-B4D1-B1043B60A9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4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C46CE7-ACC3-4369-8EE6-F1C758BD7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59DC8F-8CFC-484D-8C4E-8A1AC47E07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1E93C6-31F4-42DB-9B6B-36E68F026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6F3CE-50A5-4717-A32A-42F43C03C2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67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B69803-4060-46B7-A8EE-EFAC7011D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21EABD-D844-4763-A0FC-F332506C7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985BFD-56BF-49EE-8899-E0F8B6475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D3E6-B992-40A9-9DE7-A6434DFFED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094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92D3E2-1627-4FD6-B3F0-E1627273F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48F159-C930-42CB-BA79-56D768051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25D90B-95CC-4202-8D1D-BF7C34351D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B08-201F-48A1-A32A-8742BEE708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018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788FDE-3243-4ED6-A682-5B6BB7678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3FCE62-C362-4E64-A8FA-ACD87438B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2958FD-83FA-48FE-B144-2C9F41E59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F86D-C384-4DA2-BCC3-AF1FA80F0A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731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92E61F-C421-42D7-969A-62F20DE1A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A59979-5D80-4F92-AA3B-BAD7B2973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6DD28A-E0E9-4E7D-8D8D-5719B9B39E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65301-62E5-4FB8-9C4F-9DCE555C6B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411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CF583F-4224-424B-8DB6-4A1CBD62B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11BD21-997A-414E-9545-D6690354B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C1413A0-A975-4E68-B058-C9FBA8E63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0F5EB-E2C5-4D7D-9FE3-54574DF09F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977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B05957D-2BE0-4E69-B62F-3484BD9F5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53722C9-FF39-46B5-87E0-8530D14D6F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51063DA-64D3-4E84-981C-65834F827A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73825-AB07-41DB-88A0-F3D972F124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453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277327-AD4D-410F-AF88-2FEDED1E3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9F1833-343C-4C8C-B3A0-C53E198F2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A635F7-C703-41F3-9C2E-3E7E04262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DB48-4F09-4E67-AEAB-571E331CEA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602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D4742-5792-403B-A556-7687E7FFE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469D23-1592-4BE5-ADB4-F5DDDC8FD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46DA2-D8F9-43A9-AF7F-9DEAE8130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BB119-9913-457B-9F15-922444D5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586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29C51-9405-4A7B-B0B6-95EF81D0B4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5D6D6A-BB31-4AEE-8387-A0B1C4E7B4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C07E9-9362-46CD-910F-BC28C22EE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E1DDE-26CA-4623-B5C5-322DDBCA18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38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BE29E3-2105-47B7-AEC9-7CC96A2BF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635198B-0185-4D89-8E46-1CABC6ED7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45F90F-CF86-46C5-9F2B-E9BFDA87C5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AE0731-CB5B-4CC6-A5A6-1A76E005A2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EE9E6C-76A8-41E3-BF9F-691BF96ABA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2E77305-BA55-4B21-AD72-E61D9A4A08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邊框2">
            <a:extLst>
              <a:ext uri="{FF2B5EF4-FFF2-40B4-BE49-F238E27FC236}">
                <a16:creationId xmlns:a16="http://schemas.microsoft.com/office/drawing/2014/main" id="{598DD35E-C800-4F8F-AF70-BD0BE34B2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433388"/>
            <a:ext cx="7920037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4">
            <a:extLst>
              <a:ext uri="{FF2B5EF4-FFF2-40B4-BE49-F238E27FC236}">
                <a16:creationId xmlns:a16="http://schemas.microsoft.com/office/drawing/2014/main" id="{7C7E87D5-BBC2-48A4-8CD5-9E8D22325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7848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7200">
                <a:latin typeface="標楷體" panose="03000509000000000000" pitchFamily="65" charset="-120"/>
                <a:ea typeface="標楷體" panose="03000509000000000000" pitchFamily="65" charset="-120"/>
              </a:rPr>
              <a:t>教務處 業務報告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7200">
                <a:latin typeface="華康行楷體W5" pitchFamily="65" charset="-120"/>
                <a:ea typeface="華康行楷體W5" pitchFamily="65" charset="-120"/>
              </a:rPr>
              <a:t>教務主任 黃叔建</a:t>
            </a:r>
            <a:endParaRPr lang="zh-TW" altLang="en-US" sz="7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th?id=H">
            <a:extLst>
              <a:ext uri="{FF2B5EF4-FFF2-40B4-BE49-F238E27FC236}">
                <a16:creationId xmlns:a16="http://schemas.microsoft.com/office/drawing/2014/main" id="{D1A2CCF7-75C0-470A-A2A4-6312234F2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-542925"/>
            <a:ext cx="9753601" cy="794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0E662185-0806-4D5F-86CF-06688BF0C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-214313"/>
            <a:ext cx="8320088" cy="4003676"/>
          </a:xfrm>
        </p:spPr>
        <p:txBody>
          <a:bodyPr/>
          <a:lstStyle/>
          <a:p>
            <a:pPr eaLnBrk="1" hangingPunct="1">
              <a:lnSpc>
                <a:spcPts val="35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1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日</a:t>
            </a: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三</a:t>
            </a: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開學日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，全校師生依學校作息活動。</a:t>
            </a:r>
          </a:p>
          <a:p>
            <a:pPr marL="536575" indent="-536575" eaLnBrk="1" hangingPunct="1">
              <a:lnSpc>
                <a:spcPts val="35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二、一年級新生，星期一、二、三、五半天課程，用餐完畢後放學。星期四全日課程，至下午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ts val="35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三、教科書版本，請參閱附件一。</a:t>
            </a:r>
          </a:p>
          <a:p>
            <a:pPr eaLnBrk="1" hangingPunct="1">
              <a:lnSpc>
                <a:spcPts val="35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學習評量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442913">
              <a:lnSpc>
                <a:spcPts val="35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1.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每學期辦理期中及期末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次定期評量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442913">
              <a:lnSpc>
                <a:spcPts val="35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唯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一年級新生上學期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評量規劃如下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442913">
              <a:lnSpc>
                <a:spcPts val="35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第十一週辦理注音符號學習評量。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442913">
              <a:lnSpc>
                <a:spcPts val="35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期末評量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eaLnBrk="1" hangingPunct="1">
              <a:defRPr/>
            </a:pP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BD0747A-CE52-4077-BE4A-4E20D27696C7}"/>
              </a:ext>
            </a:extLst>
          </p:cNvPr>
          <p:cNvGraphicFramePr>
            <a:graphicFrameLocks noGrp="1"/>
          </p:cNvGraphicFramePr>
          <p:nvPr/>
        </p:nvGraphicFramePr>
        <p:xfrm>
          <a:off x="1519238" y="3789363"/>
          <a:ext cx="6138862" cy="3282950"/>
        </p:xfrm>
        <a:graphic>
          <a:graphicData uri="http://schemas.openxmlformats.org/drawingml/2006/table">
            <a:tbl>
              <a:tblPr/>
              <a:tblGrid>
                <a:gridCol w="140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08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學習領域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/</a:t>
                      </a:r>
                      <a:r>
                        <a:rPr kumimoji="0" 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課程</a:t>
                      </a: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教科書版本</a:t>
                      </a:r>
                      <a:endParaRPr kumimoji="0" 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3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語文</a:t>
                      </a:r>
                      <a:endParaRPr kumimoji="0" 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國語</a:t>
                      </a:r>
                      <a:endParaRPr kumimoji="0" 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康軒</a:t>
                      </a:r>
                      <a:endParaRPr lang="zh-TW" sz="2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5" marR="17785" marT="9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英語</a:t>
                      </a:r>
                      <a:endParaRPr kumimoji="0" 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康 軒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Bravo ! ABC</a:t>
                      </a:r>
                      <a:endParaRPr lang="zh-TW" sz="2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5" marR="17785" marT="9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閩語</a:t>
                      </a:r>
                      <a:endParaRPr kumimoji="0" 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真平</a:t>
                      </a:r>
                      <a:endParaRPr lang="zh-TW" sz="2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5" marR="17785" marT="9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客語</a:t>
                      </a:r>
                      <a:endParaRPr kumimoji="0" 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真平</a:t>
                      </a:r>
                      <a:endParaRPr lang="zh-TW" sz="2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5" marR="17785" marT="9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數學</a:t>
                      </a: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南一</a:t>
                      </a:r>
                      <a:endParaRPr lang="zh-TW" sz="2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5" marR="17785" marT="9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生活</a:t>
                      </a: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翰林</a:t>
                      </a:r>
                      <a:endParaRPr lang="zh-TW" sz="2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5" marR="17785" marT="9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健康與體育</a:t>
                      </a: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22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康軒</a:t>
                      </a:r>
                      <a:endParaRPr lang="zh-TW" sz="2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5" marR="17785" marT="9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08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marL="17785" marR="177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th?id=H">
            <a:extLst>
              <a:ext uri="{FF2B5EF4-FFF2-40B4-BE49-F238E27FC236}">
                <a16:creationId xmlns:a16="http://schemas.microsoft.com/office/drawing/2014/main" id="{441C8215-4A60-421A-99E1-C74B45975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542925"/>
            <a:ext cx="9753600" cy="794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17A709E2-0FF4-4846-90F2-8998F0F174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488950"/>
            <a:ext cx="8785225" cy="588010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五、課後照顧服務</a:t>
            </a:r>
            <a:endParaRPr lang="en-US" altLang="zh-TW" sz="2400" b="1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上課時間</a:t>
            </a: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b="1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/1(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 正式開班。</a:t>
            </a:r>
            <a:endParaRPr lang="en-US" altLang="zh-TW" sz="24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每週一、二、三、五於</a:t>
            </a:r>
            <a:r>
              <a:rPr lang="en-US" altLang="zh-TW" sz="220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>
                <a:latin typeface="標楷體" panose="03000509000000000000" pitchFamily="65" charset="-120"/>
                <a:ea typeface="標楷體" panose="03000509000000000000" pitchFamily="65" charset="-120"/>
              </a:rPr>
              <a:t>45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220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，週四於</a:t>
            </a:r>
            <a:r>
              <a:rPr lang="en-US" altLang="zh-TW" sz="220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220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b="1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學費</a:t>
            </a: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每小時以</a:t>
            </a:r>
            <a:r>
              <a:rPr lang="en-US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元計。每學期分月收費，可一次繳清或</a:t>
            </a:r>
            <a:endParaRPr lang="en-US" altLang="zh-TW" sz="24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  按期別繳費。（學費由註冊組另行通知。）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b="1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教學內容</a:t>
            </a: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以作業指導為主，並規劃適當之藝文或體能活動</a:t>
            </a:r>
            <a:endParaRPr lang="en-US" altLang="zh-TW" sz="24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  課程。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b="1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r>
              <a:rPr lang="en-US" altLang="zh-TW" sz="2400" b="1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請家長務必於</a:t>
            </a:r>
            <a:r>
              <a:rPr lang="en-US" altLang="zh-TW" sz="2400" b="1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2400" b="1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b="1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45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前完成學生接送</a:t>
            </a: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</a:rPr>
              <a:t>。超過三次無預警延遲接送，造成學生生活作息的安全性疑慮，及學校行政困擾，學校將中止該生課後照顧之服務，遺留之名額由候補學生遞補。</a:t>
            </a:r>
            <a:endParaRPr lang="en-US" altLang="zh-TW" sz="20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th?id=H">
            <a:extLst>
              <a:ext uri="{FF2B5EF4-FFF2-40B4-BE49-F238E27FC236}">
                <a16:creationId xmlns:a16="http://schemas.microsoft.com/office/drawing/2014/main" id="{1DDC58EC-FD59-4A62-A64D-9E7A22903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542925"/>
            <a:ext cx="9753600" cy="794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標題 1">
            <a:extLst>
              <a:ext uri="{FF2B5EF4-FFF2-40B4-BE49-F238E27FC236}">
                <a16:creationId xmlns:a16="http://schemas.microsoft.com/office/drawing/2014/main" id="{F9DE4871-DF7F-43BA-92EB-8E1F22453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/>
          <a:lstStyle/>
          <a:p>
            <a:pPr eaLnBrk="1" hangingPunct="1"/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六、推動閱讀教育</a:t>
            </a:r>
          </a:p>
        </p:txBody>
      </p:sp>
      <p:sp>
        <p:nvSpPr>
          <p:cNvPr id="5124" name="內容版面配置區 2">
            <a:extLst>
              <a:ext uri="{FF2B5EF4-FFF2-40B4-BE49-F238E27FC236}">
                <a16:creationId xmlns:a16="http://schemas.microsoft.com/office/drawing/2014/main" id="{79376D42-E0C1-4EEB-978E-D9F4FEB97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857250"/>
            <a:ext cx="8856663" cy="6243638"/>
          </a:xfrm>
        </p:spPr>
        <p:txBody>
          <a:bodyPr/>
          <a:lstStyle/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（一）本校配合桃園縣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學年度推動教育部「閱讀起步走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送給小一新生最好的禮物」活動。</a:t>
            </a:r>
          </a:p>
          <a:p>
            <a:pPr marL="0" lvl="1" indent="0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2000" dirty="0">
                <a:latin typeface="新細明體" panose="02020500000000000000" pitchFamily="18" charset="-120"/>
              </a:rPr>
              <a:t>✽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贈送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學年度一年級新生適齡圖書 每生一冊。</a:t>
            </a: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（二）推動閱讀桃花源計劃（配合明日閱讀計畫）：</a:t>
            </a: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巡迴書箱：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以教學社群開列書目為主，由圖書志工配置閱讀巡 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迴書箱送達各班教室，各班書箱</a:t>
            </a:r>
            <a:r>
              <a:rPr lang="zh-TW" altLang="zh-TW" sz="2000" dirty="0">
                <a:ea typeface="標楷體" panose="03000509000000000000" pitchFamily="65" charset="-120"/>
              </a:rPr>
              <a:t>以三週巡迴為原則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，以利教師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進行閱讀指導。</a:t>
            </a: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閱讀力是未來公民的核心能力：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學期開始學校訂定每日於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50~8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為全校共同晨讀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分鐘時間，請家長務必配合上學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時間，同時養成守時的好習慣。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並建議家長安排</a:t>
            </a:r>
            <a:r>
              <a:rPr lang="zh-TW" altLang="en-US" sz="2000" dirty="0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每晚 </a:t>
            </a:r>
            <a:r>
              <a:rPr lang="en-US" altLang="zh-TW" sz="2000" dirty="0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000" dirty="0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dirty="0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30~8</a:t>
            </a:r>
            <a:r>
              <a:rPr lang="zh-TW" altLang="en-US" sz="2000" dirty="0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dirty="0">
                <a:solidFill>
                  <a:srgbClr val="00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家庭共同閱讀時間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，培養孩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925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子閱讀的習慣。</a:t>
            </a:r>
          </a:p>
          <a:p>
            <a:pPr marL="307975" indent="-615950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一年級新生借閱圖書時間</a:t>
            </a: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開學前兩週，由新生班級導師帶領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07975" indent="-615950"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新生進行認識圖書館活動，待桃樂卡開通後，再開放新生圖書借閱。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th?id=H">
            <a:extLst>
              <a:ext uri="{FF2B5EF4-FFF2-40B4-BE49-F238E27FC236}">
                <a16:creationId xmlns:a16="http://schemas.microsoft.com/office/drawing/2014/main" id="{3138F3D8-3BF6-41EF-8AD5-D0B1EF496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542925"/>
            <a:ext cx="9753600" cy="794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標題 1">
            <a:extLst>
              <a:ext uri="{FF2B5EF4-FFF2-40B4-BE49-F238E27FC236}">
                <a16:creationId xmlns:a16="http://schemas.microsoft.com/office/drawing/2014/main" id="{2024E574-CF77-44AA-ABC8-7F9EE1757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七、教務處聯絡電話</a:t>
            </a:r>
          </a:p>
        </p:txBody>
      </p:sp>
      <p:sp>
        <p:nvSpPr>
          <p:cNvPr id="6148" name="內容版面配置區 2">
            <a:extLst>
              <a:ext uri="{FF2B5EF4-FFF2-40B4-BE49-F238E27FC236}">
                <a16:creationId xmlns:a16="http://schemas.microsoft.com/office/drawing/2014/main" id="{3185C202-58F2-4649-A67D-2BFF7CCE6C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03-4754929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03-2723008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#810(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教務主任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#822(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教學組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#823(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設備組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#824(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註冊組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#825(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資訊組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th?id=H">
            <a:extLst>
              <a:ext uri="{FF2B5EF4-FFF2-40B4-BE49-F238E27FC236}">
                <a16:creationId xmlns:a16="http://schemas.microsoft.com/office/drawing/2014/main" id="{DDEFCB4F-7D72-457B-8C12-24C3F37A6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95250"/>
            <a:ext cx="9753600" cy="794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標題 1">
            <a:extLst>
              <a:ext uri="{FF2B5EF4-FFF2-40B4-BE49-F238E27FC236}">
                <a16:creationId xmlns:a16="http://schemas.microsoft.com/office/drawing/2014/main" id="{C89E5BCC-AC47-42F7-8519-B9ECCD19D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八、介紹一年級導師</a:t>
            </a:r>
          </a:p>
        </p:txBody>
      </p:sp>
      <p:sp>
        <p:nvSpPr>
          <p:cNvPr id="7172" name="文字方塊 9">
            <a:extLst>
              <a:ext uri="{FF2B5EF4-FFF2-40B4-BE49-F238E27FC236}">
                <a16:creationId xmlns:a16="http://schemas.microsoft.com/office/drawing/2014/main" id="{373DCB03-AA13-43E3-9545-1ADDE1C5E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787525"/>
            <a:ext cx="69850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latin typeface="教育部標準楷書" pitchFamily="2" charset="-120"/>
                <a:ea typeface="教育部標準楷書" pitchFamily="2" charset="-120"/>
              </a:rPr>
              <a:t>一年一班  陳韻婷</a:t>
            </a:r>
            <a:endParaRPr lang="en-US" altLang="zh-TW" sz="3600">
              <a:latin typeface="教育部標準楷書" pitchFamily="2" charset="-120"/>
              <a:ea typeface="教育部標準楷書" pitchFamily="2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latin typeface="教育部標準楷書" pitchFamily="2" charset="-120"/>
                <a:ea typeface="教育部標準楷書" pitchFamily="2" charset="-120"/>
              </a:rPr>
              <a:t>一年二班  黃愛君</a:t>
            </a:r>
            <a:endParaRPr lang="en-US" altLang="zh-TW" sz="3600">
              <a:latin typeface="教育部標準楷書" pitchFamily="2" charset="-120"/>
              <a:ea typeface="教育部標準楷書" pitchFamily="2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latin typeface="教育部標準楷書" pitchFamily="2" charset="-120"/>
                <a:ea typeface="教育部標準楷書" pitchFamily="2" charset="-120"/>
              </a:rPr>
              <a:t>一年三班  吳筱娟</a:t>
            </a:r>
            <a:endParaRPr lang="en-US" altLang="zh-TW" sz="3600">
              <a:latin typeface="教育部標準楷書" pitchFamily="2" charset="-120"/>
              <a:ea typeface="教育部標準楷書" pitchFamily="2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latin typeface="教育部標準楷書" pitchFamily="2" charset="-120"/>
                <a:ea typeface="教育部標準楷書" pitchFamily="2" charset="-120"/>
              </a:rPr>
              <a:t>一年四班  阮召婷</a:t>
            </a:r>
            <a:endParaRPr lang="en-US" altLang="zh-TW" sz="3600">
              <a:latin typeface="教育部標準楷書" pitchFamily="2" charset="-120"/>
              <a:ea typeface="教育部標準楷書" pitchFamily="2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latin typeface="教育部標準楷書" pitchFamily="2" charset="-120"/>
                <a:ea typeface="教育部標準楷書" pitchFamily="2" charset="-120"/>
              </a:rPr>
              <a:t>一年五班  呂珍妮</a:t>
            </a:r>
            <a:endParaRPr lang="en-US" altLang="zh-TW" sz="3600">
              <a:latin typeface="教育部標準楷書" pitchFamily="2" charset="-120"/>
              <a:ea typeface="教育部標準楷書" pitchFamily="2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latin typeface="教育部標準楷書" pitchFamily="2" charset="-120"/>
                <a:ea typeface="教育部標準楷書" pitchFamily="2" charset="-120"/>
              </a:rPr>
              <a:t>一年六班  許端育</a:t>
            </a:r>
            <a:endParaRPr lang="en-US" altLang="zh-TW" sz="2400">
              <a:latin typeface="教育部標準楷書" pitchFamily="2" charset="-120"/>
              <a:ea typeface="教育部標準楷書" pitchFamily="2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612</Words>
  <Application>Microsoft Office PowerPoint</Application>
  <PresentationFormat>如螢幕大小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Arial</vt:lpstr>
      <vt:lpstr>新細明體</vt:lpstr>
      <vt:lpstr>Calibri</vt:lpstr>
      <vt:lpstr>標楷體</vt:lpstr>
      <vt:lpstr>華康行楷體W5</vt:lpstr>
      <vt:lpstr>教育部標準楷書</vt:lpstr>
      <vt:lpstr>預設簡報設計</vt:lpstr>
      <vt:lpstr>PowerPoint 簡報</vt:lpstr>
      <vt:lpstr>PowerPoint 簡報</vt:lpstr>
      <vt:lpstr>PowerPoint 簡報</vt:lpstr>
      <vt:lpstr>六、推動閱讀教育</vt:lpstr>
      <vt:lpstr>七、教務處聯絡電話</vt:lpstr>
      <vt:lpstr>八、介紹一年級導師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.</dc:creator>
  <cp:lastModifiedBy>User</cp:lastModifiedBy>
  <cp:revision>45</cp:revision>
  <dcterms:created xsi:type="dcterms:W3CDTF">2012-08-29T08:34:58Z</dcterms:created>
  <dcterms:modified xsi:type="dcterms:W3CDTF">2021-08-13T05:42:36Z</dcterms:modified>
</cp:coreProperties>
</file>